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Lst>
  <p:notesMasterIdLst>
    <p:notesMasterId r:id="rId35"/>
  </p:notesMasterIdLst>
  <p:sldIdLst>
    <p:sldId id="257" r:id="rId2"/>
    <p:sldId id="304" r:id="rId3"/>
    <p:sldId id="305" r:id="rId4"/>
    <p:sldId id="261" r:id="rId5"/>
    <p:sldId id="262" r:id="rId6"/>
    <p:sldId id="263" r:id="rId7"/>
    <p:sldId id="265" r:id="rId8"/>
    <p:sldId id="266" r:id="rId9"/>
    <p:sldId id="319" r:id="rId10"/>
    <p:sldId id="268" r:id="rId11"/>
    <p:sldId id="269" r:id="rId12"/>
    <p:sldId id="270" r:id="rId13"/>
    <p:sldId id="272" r:id="rId14"/>
    <p:sldId id="324" r:id="rId15"/>
    <p:sldId id="338" r:id="rId16"/>
    <p:sldId id="339" r:id="rId17"/>
    <p:sldId id="326" r:id="rId18"/>
    <p:sldId id="327" r:id="rId19"/>
    <p:sldId id="328" r:id="rId20"/>
    <p:sldId id="329" r:id="rId21"/>
    <p:sldId id="330" r:id="rId22"/>
    <p:sldId id="331" r:id="rId23"/>
    <p:sldId id="307" r:id="rId24"/>
    <p:sldId id="334" r:id="rId25"/>
    <p:sldId id="332" r:id="rId26"/>
    <p:sldId id="333" r:id="rId27"/>
    <p:sldId id="315" r:id="rId28"/>
    <p:sldId id="335" r:id="rId29"/>
    <p:sldId id="281" r:id="rId30"/>
    <p:sldId id="337" r:id="rId31"/>
    <p:sldId id="336" r:id="rId32"/>
    <p:sldId id="323" r:id="rId33"/>
    <p:sldId id="306" r:id="rId34"/>
  </p:sldIdLst>
  <p:sldSz cx="9144000" cy="5143500" type="screen16x9"/>
  <p:notesSz cx="7010400" cy="92964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56">
          <p15:clr>
            <a:srgbClr val="A4A3A4"/>
          </p15:clr>
        </p15:guide>
        <p15:guide id="3" orient="horz" pos="162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gTDuO/m6WEf7zkdNCGHN2/fSgD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14"/>
    <p:restoredTop sz="80475"/>
  </p:normalViewPr>
  <p:slideViewPr>
    <p:cSldViewPr snapToGrid="0">
      <p:cViewPr varScale="1">
        <p:scale>
          <a:sx n="109" d="100"/>
          <a:sy n="109" d="100"/>
        </p:scale>
        <p:origin x="176" y="248"/>
      </p:cViewPr>
      <p:guideLst>
        <p:guide orient="horz" pos="2160"/>
        <p:guide pos="2856"/>
        <p:guide orient="horz" pos="162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64"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4820"/>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4820"/>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4820"/>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8" name="Google Shape;78;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1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	SD</a:t>
            </a:r>
            <a:endParaRPr/>
          </a:p>
        </p:txBody>
      </p:sp>
      <p:sp>
        <p:nvSpPr>
          <p:cNvPr id="265" name="Google Shape;265;p13: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75" name="Google Shape;275;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Hi all. I’m Josh Wilson, a leader in the Sakai Community and COO at Sakai Commercial Affiliate Longsight, Inc. Here’s where I tell you a bit about what makes Sakai the Best LMS for Learning, and why it’s worth adding to the instructional technology portfolio at your institution. We’ve got 4 overarching points to make here. </a:t>
            </a:r>
          </a:p>
          <a:p>
            <a:pPr marL="0" lvl="0" indent="0" algn="l" rtl="0">
              <a:lnSpc>
                <a:spcPct val="100000"/>
              </a:lnSpc>
              <a:spcBef>
                <a:spcPts val="0"/>
              </a:spcBef>
              <a:spcAft>
                <a:spcPts val="0"/>
              </a:spcAft>
              <a:buSzPts val="1400"/>
              <a:buNone/>
            </a:pPr>
            <a:r>
              <a:rPr lang="en-US" dirty="0"/>
              <a:t>Sakai provides Meaningful Learning</a:t>
            </a:r>
          </a:p>
          <a:p>
            <a:pPr marL="0" lvl="0" indent="0" algn="l" rtl="0">
              <a:lnSpc>
                <a:spcPct val="100000"/>
              </a:lnSpc>
              <a:spcBef>
                <a:spcPts val="0"/>
              </a:spcBef>
              <a:spcAft>
                <a:spcPts val="0"/>
              </a:spcAft>
              <a:buSzPts val="1400"/>
              <a:buNone/>
            </a:pPr>
            <a:r>
              <a:rPr lang="en-US" dirty="0"/>
              <a:t>Sakai always places Faculty and Students First</a:t>
            </a:r>
          </a:p>
          <a:p>
            <a:pPr marL="0" lvl="0" indent="0" algn="l" rtl="0">
              <a:lnSpc>
                <a:spcPct val="100000"/>
              </a:lnSpc>
              <a:spcBef>
                <a:spcPts val="0"/>
              </a:spcBef>
              <a:spcAft>
                <a:spcPts val="0"/>
              </a:spcAft>
              <a:buSzPts val="1400"/>
              <a:buNone/>
            </a:pPr>
            <a:r>
              <a:rPr lang="en-US" dirty="0"/>
              <a:t>Sakai’s innovative evolution is Participatory</a:t>
            </a:r>
          </a:p>
          <a:p>
            <a:pPr marL="0" lvl="0" indent="0" algn="l" rtl="0">
              <a:lnSpc>
                <a:spcPct val="100000"/>
              </a:lnSpc>
              <a:spcBef>
                <a:spcPts val="0"/>
              </a:spcBef>
              <a:spcAft>
                <a:spcPts val="0"/>
              </a:spcAft>
              <a:buSzPts val="1400"/>
              <a:buNone/>
            </a:pPr>
            <a:r>
              <a:rPr lang="en-US" dirty="0"/>
              <a:t>Sakai is Best for Privacy.</a:t>
            </a:r>
            <a:endParaRPr dirty="0"/>
          </a:p>
        </p:txBody>
      </p:sp>
      <p:sp>
        <p:nvSpPr>
          <p:cNvPr id="269" name="Google Shape;269;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Sakai enables Meaningful Learning.</a:t>
            </a:r>
          </a:p>
          <a:p>
            <a:r>
              <a:rPr lang="en-US" dirty="0"/>
              <a:t>Let me start by sharing a teaching story that focuses on Sakai’s Lesson’s tool, and just one way in which it facilitates great student learning.</a:t>
            </a:r>
          </a:p>
        </p:txBody>
      </p:sp>
      <p:sp>
        <p:nvSpPr>
          <p:cNvPr id="4" name="Slide Number Placeholder 3"/>
          <p:cNvSpPr>
            <a:spLocks noGrp="1"/>
          </p:cNvSpPr>
          <p:nvPr>
            <p:ph type="sldNum" sz="quarter" idx="5"/>
          </p:nvPr>
        </p:nvSpPr>
        <p:spPr/>
        <p:txBody>
          <a:bodyPr/>
          <a:lstStyle/>
          <a:p>
            <a:fld id="{E47B29C7-399B-4BFF-AE3C-3A1869343FA2}" type="slidenum">
              <a:rPr lang="en-US" smtClean="0"/>
              <a:t>14</a:t>
            </a:fld>
            <a:endParaRPr lang="en-US"/>
          </a:p>
        </p:txBody>
      </p:sp>
    </p:spTree>
    <p:extLst>
      <p:ext uri="{BB962C8B-B14F-4D97-AF65-F5344CB8AC3E}">
        <p14:creationId xmlns:p14="http://schemas.microsoft.com/office/powerpoint/2010/main" val="3636233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Sakai enables Meaningful Learning.</a:t>
            </a:r>
          </a:p>
          <a:p>
            <a:r>
              <a:rPr lang="en-US" dirty="0"/>
              <a:t>Let me start by sharing a teaching story that focuses on Sakai’s Lesson’s tool, and just one way in which it facilitates great student learning.</a:t>
            </a:r>
          </a:p>
        </p:txBody>
      </p:sp>
      <p:sp>
        <p:nvSpPr>
          <p:cNvPr id="4" name="Slide Number Placeholder 3"/>
          <p:cNvSpPr>
            <a:spLocks noGrp="1"/>
          </p:cNvSpPr>
          <p:nvPr>
            <p:ph type="sldNum" sz="quarter" idx="5"/>
          </p:nvPr>
        </p:nvSpPr>
        <p:spPr/>
        <p:txBody>
          <a:bodyPr/>
          <a:lstStyle/>
          <a:p>
            <a:fld id="{E47B29C7-399B-4BFF-AE3C-3A1869343FA2}" type="slidenum">
              <a:rPr lang="en-US" smtClean="0"/>
              <a:t>15</a:t>
            </a:fld>
            <a:endParaRPr lang="en-US"/>
          </a:p>
        </p:txBody>
      </p:sp>
    </p:spTree>
    <p:extLst>
      <p:ext uri="{BB962C8B-B14F-4D97-AF65-F5344CB8AC3E}">
        <p14:creationId xmlns:p14="http://schemas.microsoft.com/office/powerpoint/2010/main" val="1690740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Sakai enables Meaningful Learning.</a:t>
            </a:r>
          </a:p>
          <a:p>
            <a:r>
              <a:rPr lang="en-US" dirty="0"/>
              <a:t>Let me start by sharing a teaching story that focuses on Sakai’s Lesson’s tool, and just one way in which it facilitates great student learning.</a:t>
            </a:r>
          </a:p>
        </p:txBody>
      </p:sp>
      <p:sp>
        <p:nvSpPr>
          <p:cNvPr id="4" name="Slide Number Placeholder 3"/>
          <p:cNvSpPr>
            <a:spLocks noGrp="1"/>
          </p:cNvSpPr>
          <p:nvPr>
            <p:ph type="sldNum" sz="quarter" idx="5"/>
          </p:nvPr>
        </p:nvSpPr>
        <p:spPr/>
        <p:txBody>
          <a:bodyPr/>
          <a:lstStyle/>
          <a:p>
            <a:fld id="{E47B29C7-399B-4BFF-AE3C-3A1869343FA2}" type="slidenum">
              <a:rPr lang="en-US" smtClean="0"/>
              <a:t>16</a:t>
            </a:fld>
            <a:endParaRPr lang="en-US"/>
          </a:p>
        </p:txBody>
      </p:sp>
    </p:spTree>
    <p:extLst>
      <p:ext uri="{BB962C8B-B14F-4D97-AF65-F5344CB8AC3E}">
        <p14:creationId xmlns:p14="http://schemas.microsoft.com/office/powerpoint/2010/main" val="3858584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share one teaching story with you. </a:t>
            </a:r>
          </a:p>
          <a:p>
            <a:endParaRPr lang="en-US" dirty="0"/>
          </a:p>
          <a:p>
            <a:r>
              <a:rPr lang="en-US" dirty="0"/>
              <a:t>This is Marisa Sullivan, psychology instructor and coordinator of distance learning at Durham Technical Community College in NC.</a:t>
            </a:r>
          </a:p>
          <a:p>
            <a:endParaRPr lang="en-US" dirty="0"/>
          </a:p>
          <a:p>
            <a:r>
              <a:rPr lang="en-US" dirty="0"/>
              <a:t>She leverages student content authoring capabilities in Lessons for a digital levelling-up on the traditional research paper. </a:t>
            </a:r>
          </a:p>
          <a:p>
            <a:endParaRPr lang="en-US" dirty="0"/>
          </a:p>
          <a:p>
            <a:r>
              <a:rPr lang="en-US" dirty="0"/>
              <a:t>Because students enjoy the work of presenting, organizing, and designing their content using Lessons – both written narrative and media – they learn more than they would from a traditional assignment. </a:t>
            </a:r>
          </a:p>
          <a:p>
            <a:endParaRPr lang="en-US" dirty="0"/>
          </a:p>
          <a:p>
            <a:r>
              <a:rPr lang="en-US" dirty="0"/>
              <a:t>Let’s </a:t>
            </a:r>
            <a:r>
              <a:rPr lang="en-US"/>
              <a:t>hear Marisa </a:t>
            </a:r>
            <a:r>
              <a:rPr lang="en-US" dirty="0"/>
              <a:t>explain in her own words.</a:t>
            </a:r>
          </a:p>
          <a:p>
            <a:endParaRPr lang="en-US" dirty="0"/>
          </a:p>
          <a:p>
            <a:endParaRPr lang="en-US" dirty="0"/>
          </a:p>
        </p:txBody>
      </p:sp>
      <p:sp>
        <p:nvSpPr>
          <p:cNvPr id="4" name="Slide Number Placeholder 3"/>
          <p:cNvSpPr>
            <a:spLocks noGrp="1"/>
          </p:cNvSpPr>
          <p:nvPr>
            <p:ph type="sldNum" sz="quarter" idx="5"/>
          </p:nvPr>
        </p:nvSpPr>
        <p:spPr/>
        <p:txBody>
          <a:bodyPr/>
          <a:lstStyle/>
          <a:p>
            <a:fld id="{E47B29C7-399B-4BFF-AE3C-3A1869343FA2}" type="slidenum">
              <a:rPr lang="en-US" smtClean="0"/>
              <a:t>17</a:t>
            </a:fld>
            <a:endParaRPr lang="en-US"/>
          </a:p>
        </p:txBody>
      </p:sp>
    </p:spTree>
    <p:extLst>
      <p:ext uri="{BB962C8B-B14F-4D97-AF65-F5344CB8AC3E}">
        <p14:creationId xmlns:p14="http://schemas.microsoft.com/office/powerpoint/2010/main" val="3636233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Sakai innovates and evolves because of this focus on faculty and students first. </a:t>
            </a:r>
          </a:p>
          <a:p>
            <a:endParaRPr lang="en-US" dirty="0"/>
          </a:p>
          <a:p>
            <a:r>
              <a:rPr lang="en-US" dirty="0"/>
              <a:t>Sakai Community members receive input and suggestions directly from instructors and students at their institutions, and those ideas shape the forward progress of the product.</a:t>
            </a:r>
          </a:p>
          <a:p>
            <a:endParaRPr lang="en-US" dirty="0"/>
          </a:p>
          <a:p>
            <a:r>
              <a:rPr lang="en-US" dirty="0"/>
              <a:t>A great example of this is the all-new tool Sakai Conversations, which emerged thanks to a great deal of thought leadership from Duke University.</a:t>
            </a:r>
          </a:p>
        </p:txBody>
      </p:sp>
      <p:sp>
        <p:nvSpPr>
          <p:cNvPr id="4" name="Slide Number Placeholder 3"/>
          <p:cNvSpPr>
            <a:spLocks noGrp="1"/>
          </p:cNvSpPr>
          <p:nvPr>
            <p:ph type="sldNum" sz="quarter" idx="5"/>
          </p:nvPr>
        </p:nvSpPr>
        <p:spPr/>
        <p:txBody>
          <a:bodyPr/>
          <a:lstStyle/>
          <a:p>
            <a:fld id="{E47B29C7-399B-4BFF-AE3C-3A1869343FA2}" type="slidenum">
              <a:rPr lang="en-US" smtClean="0"/>
              <a:t>18</a:t>
            </a:fld>
            <a:endParaRPr lang="en-US"/>
          </a:p>
        </p:txBody>
      </p:sp>
    </p:spTree>
    <p:extLst>
      <p:ext uri="{BB962C8B-B14F-4D97-AF65-F5344CB8AC3E}">
        <p14:creationId xmlns:p14="http://schemas.microsoft.com/office/powerpoint/2010/main" val="3636233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Sakai Conversations offers a new, thoughtful approach to online conversations, and it exemplifies this Faculty and Students First approach.</a:t>
            </a:r>
          </a:p>
          <a:p>
            <a:endParaRPr lang="en-US" dirty="0"/>
          </a:p>
          <a:p>
            <a:r>
              <a:rPr lang="en-US" dirty="0"/>
              <a:t>As online discussion has become even more important in so many courses in recent years, there was a huge need for a tool that would provide a great experience for both anonymous Q&amp;A and threaded discussion.</a:t>
            </a:r>
          </a:p>
          <a:p>
            <a:endParaRPr lang="en-US" dirty="0"/>
          </a:p>
          <a:p>
            <a:r>
              <a:rPr lang="en-US" dirty="0"/>
              <a:t>Conversations grew with a great deal of feedback  from Duke instructors and students.</a:t>
            </a:r>
          </a:p>
          <a:p>
            <a:r>
              <a:rPr lang="en-US" dirty="0"/>
              <a:t>250 user stories from faculty, students, and staff</a:t>
            </a:r>
          </a:p>
          <a:p>
            <a:r>
              <a:rPr lang="en-US" dirty="0"/>
              <a:t>12 instructors participated weekly in an advisory group during Summer and Fall 2021. (Most from Duke, some from other Sakai institutions.)</a:t>
            </a:r>
          </a:p>
          <a:p>
            <a:r>
              <a:rPr lang="en-US" dirty="0"/>
              <a:t>37 students gave feedback in focus groups.</a:t>
            </a:r>
          </a:p>
          <a:p>
            <a:endParaRPr lang="en-US" dirty="0"/>
          </a:p>
          <a:p>
            <a:r>
              <a:rPr lang="en-US" dirty="0"/>
              <a:t>Faculty input of a different kind was equally critical, as the design of Sakai Conversations was informed by findings from a review of 70 pedagogical research studies.</a:t>
            </a:r>
            <a:br>
              <a:rPr lang="en-US" dirty="0"/>
            </a:br>
            <a:endParaRPr lang="en-US" dirty="0"/>
          </a:p>
        </p:txBody>
      </p:sp>
      <p:sp>
        <p:nvSpPr>
          <p:cNvPr id="4" name="Slide Number Placeholder 3"/>
          <p:cNvSpPr>
            <a:spLocks noGrp="1"/>
          </p:cNvSpPr>
          <p:nvPr>
            <p:ph type="sldNum" sz="quarter" idx="5"/>
          </p:nvPr>
        </p:nvSpPr>
        <p:spPr/>
        <p:txBody>
          <a:bodyPr/>
          <a:lstStyle/>
          <a:p>
            <a:fld id="{E47B29C7-399B-4BFF-AE3C-3A1869343FA2}" type="slidenum">
              <a:rPr lang="en-US" smtClean="0"/>
              <a:t>19</a:t>
            </a:fld>
            <a:endParaRPr lang="en-US"/>
          </a:p>
        </p:txBody>
      </p:sp>
    </p:spTree>
    <p:extLst>
      <p:ext uri="{BB962C8B-B14F-4D97-AF65-F5344CB8AC3E}">
        <p14:creationId xmlns:p14="http://schemas.microsoft.com/office/powerpoint/2010/main" val="363623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	SD</a:t>
            </a:r>
            <a:endParaRPr/>
          </a:p>
        </p:txBody>
      </p:sp>
      <p:sp>
        <p:nvSpPr>
          <p:cNvPr id="68" name="Google Shape;68;p4: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we’ve got big plans for Sakai Conversations, the version available right now Is already really powerful.</a:t>
            </a:r>
          </a:p>
          <a:p>
            <a:endParaRPr lang="en-US" dirty="0"/>
          </a:p>
          <a:p>
            <a:r>
              <a:rPr lang="en-US" dirty="0"/>
              <a:t>Here’s a short clip, just 90 seconds, to show you what Sakai Conversations looks like today.</a:t>
            </a:r>
          </a:p>
        </p:txBody>
      </p:sp>
      <p:sp>
        <p:nvSpPr>
          <p:cNvPr id="4" name="Slide Number Placeholder 3"/>
          <p:cNvSpPr>
            <a:spLocks noGrp="1"/>
          </p:cNvSpPr>
          <p:nvPr>
            <p:ph type="sldNum" sz="quarter" idx="5"/>
          </p:nvPr>
        </p:nvSpPr>
        <p:spPr/>
        <p:txBody>
          <a:bodyPr/>
          <a:lstStyle/>
          <a:p>
            <a:fld id="{E47B29C7-399B-4BFF-AE3C-3A1869343FA2}" type="slidenum">
              <a:rPr lang="en-US" smtClean="0"/>
              <a:t>20</a:t>
            </a:fld>
            <a:endParaRPr lang="en-US"/>
          </a:p>
        </p:txBody>
      </p:sp>
    </p:spTree>
    <p:extLst>
      <p:ext uri="{BB962C8B-B14F-4D97-AF65-F5344CB8AC3E}">
        <p14:creationId xmlns:p14="http://schemas.microsoft.com/office/powerpoint/2010/main" val="3636233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Sakai’s innovation is participatory. Sakai Community members get a real say in how the product evolves over time. Among LMS’s, that’s unique to Sakai.</a:t>
            </a:r>
          </a:p>
          <a:p>
            <a:endParaRPr lang="en-US" dirty="0"/>
          </a:p>
        </p:txBody>
      </p:sp>
      <p:sp>
        <p:nvSpPr>
          <p:cNvPr id="4" name="Slide Number Placeholder 3"/>
          <p:cNvSpPr>
            <a:spLocks noGrp="1"/>
          </p:cNvSpPr>
          <p:nvPr>
            <p:ph type="sldNum" sz="quarter" idx="5"/>
          </p:nvPr>
        </p:nvSpPr>
        <p:spPr/>
        <p:txBody>
          <a:bodyPr/>
          <a:lstStyle/>
          <a:p>
            <a:fld id="{E47B29C7-399B-4BFF-AE3C-3A1869343FA2}" type="slidenum">
              <a:rPr lang="en-US" smtClean="0"/>
              <a:t>21</a:t>
            </a:fld>
            <a:endParaRPr lang="en-US"/>
          </a:p>
        </p:txBody>
      </p:sp>
    </p:spTree>
    <p:extLst>
      <p:ext uri="{BB962C8B-B14F-4D97-AF65-F5344CB8AC3E}">
        <p14:creationId xmlns:p14="http://schemas.microsoft.com/office/powerpoint/2010/main" val="3636233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3-year open roadmap emerges from a highly collaborative process each winter.  </a:t>
            </a:r>
          </a:p>
          <a:p>
            <a:endParaRPr lang="en-US" dirty="0"/>
          </a:p>
          <a:p>
            <a:r>
              <a:rPr lang="en-US" dirty="0"/>
              <a:t>Community members get several opportunities to comment on, and help shape, this roadmap as it moves from draft to adoption.</a:t>
            </a:r>
          </a:p>
          <a:p>
            <a:endParaRPr lang="en-US" dirty="0"/>
          </a:p>
          <a:p>
            <a:r>
              <a:rPr lang="en-US" dirty="0"/>
              <a:t>We make this roadmap available to all, and you can review it at the link on this slide. </a:t>
            </a:r>
          </a:p>
          <a:p>
            <a:endParaRPr lang="en-US" dirty="0"/>
          </a:p>
          <a:p>
            <a:r>
              <a:rPr lang="en-US" dirty="0"/>
              <a:t>We’re more open than any of our competitors about the exciting stuff that’s to come.</a:t>
            </a:r>
          </a:p>
        </p:txBody>
      </p:sp>
      <p:sp>
        <p:nvSpPr>
          <p:cNvPr id="4" name="Slide Number Placeholder 3"/>
          <p:cNvSpPr>
            <a:spLocks noGrp="1"/>
          </p:cNvSpPr>
          <p:nvPr>
            <p:ph type="sldNum" sz="quarter" idx="5"/>
          </p:nvPr>
        </p:nvSpPr>
        <p:spPr/>
        <p:txBody>
          <a:bodyPr/>
          <a:lstStyle/>
          <a:p>
            <a:fld id="{E47B29C7-399B-4BFF-AE3C-3A1869343FA2}" type="slidenum">
              <a:rPr lang="en-US" smtClean="0"/>
              <a:t>22</a:t>
            </a:fld>
            <a:endParaRPr lang="en-US"/>
          </a:p>
        </p:txBody>
      </p:sp>
    </p:spTree>
    <p:extLst>
      <p:ext uri="{BB962C8B-B14F-4D97-AF65-F5344CB8AC3E}">
        <p14:creationId xmlns:p14="http://schemas.microsoft.com/office/powerpoint/2010/main" val="3636233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summary of the forward progress that’s been spurred by the commitment to our roadmap over the past few years.  </a:t>
            </a:r>
          </a:p>
          <a:p>
            <a:endParaRPr lang="en-US" dirty="0"/>
          </a:p>
          <a:p>
            <a:r>
              <a:rPr lang="en-US" dirty="0"/>
              <a:t>Looking ahead into the near future, there’s lots more to come.</a:t>
            </a:r>
          </a:p>
          <a:p>
            <a:endParaRPr lang="en-US" dirty="0"/>
          </a:p>
          <a:p>
            <a:r>
              <a:rPr lang="en-US" dirty="0"/>
              <a:t>Every year since 2020 has seen significant expansion of Sakai’s capabilities, plus meaningful improvements to existing tools.</a:t>
            </a:r>
          </a:p>
          <a:p>
            <a:endParaRPr lang="en-US" dirty="0"/>
          </a:p>
          <a:p>
            <a:r>
              <a:rPr lang="en-US" dirty="0"/>
              <a:t>In 2020, Sakai gained 5 new major features, 2021 saw a major new tool and lots of key usability enhancements, and 2022 is the year of release for Sakai Conversations.</a:t>
            </a:r>
          </a:p>
          <a:p>
            <a:endParaRPr lang="en-US" dirty="0"/>
          </a:p>
          <a:p>
            <a:r>
              <a:rPr lang="en-US" dirty="0"/>
              <a:t>Looking ahead to 2023, there will be further improvements to Conversations, new ways for students to keep themselves organized, and an all new Meetings Manager tool that will make it easier to organize synchronous online discussions.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3193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tiny preview of the new Meeting Manager tool, which will integrate with Microsoft Teams and Zoom.</a:t>
            </a:r>
          </a:p>
          <a:p>
            <a:endParaRPr lang="en-US" dirty="0"/>
          </a:p>
          <a:p>
            <a:r>
              <a:rPr lang="en-US" dirty="0"/>
              <a:t>We’ve been inspired by the experience you might get by peeking through a door into a classroom before entering – who’s in there, what’s being discussed? </a:t>
            </a:r>
          </a:p>
          <a:p>
            <a:endParaRPr lang="en-US" dirty="0"/>
          </a:p>
          <a:p>
            <a:r>
              <a:rPr lang="en-US" dirty="0"/>
              <a:t>Sakai’s already deep support for groups within courses lets Meetings offer management of breakout rooms that seeks to level up on the capabilities already in MS Teams and Zoom.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900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students participate in courses and project teams from wherever they are, Meetings is designed to look and work great on mobile too.</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5898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upon a market study of reviews from more than 1000 expert LMS users, Sakai experts already view Sakai more positively than Canvas experts view Canvas, etc.</a:t>
            </a:r>
          </a:p>
          <a:p>
            <a:endParaRPr lang="en-US" dirty="0"/>
          </a:p>
          <a:p>
            <a:r>
              <a:rPr lang="en-US" dirty="0"/>
              <a:t>This is also true of our innovation trajectory. According to this analysis, Sakai’s pattern of innovation and improvement is incredibly strong.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380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 me say a few words about why Sakai is Best for Privacy.</a:t>
            </a:r>
          </a:p>
          <a:p>
            <a:endParaRPr lang="en-US" dirty="0"/>
          </a:p>
          <a:p>
            <a:r>
              <a:rPr lang="en-US" dirty="0"/>
              <a:t>Because Sakai is open source, institutions can maintain control of their student data by running Sakai in an on-campus data center or in the cloud with full contractual control of student educational records.</a:t>
            </a:r>
          </a:p>
          <a:p>
            <a:endParaRPr lang="en-US" dirty="0"/>
          </a:p>
          <a:p>
            <a:r>
              <a:rPr lang="en-US" dirty="0"/>
              <a:t>How do we make this possible?</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With expert commercial </a:t>
            </a:r>
            <a:r>
              <a:rPr lang="en-US" sz="1200" b="0" i="0" u="none" strike="noStrike" cap="none" dirty="0" err="1">
                <a:solidFill>
                  <a:schemeClr val="dk1"/>
                </a:solidFill>
                <a:effectLst/>
                <a:latin typeface="Calibri"/>
                <a:ea typeface="Calibri"/>
                <a:cs typeface="Calibri"/>
                <a:sym typeface="Calibri"/>
              </a:rPr>
              <a:t>affiilates</a:t>
            </a:r>
            <a:r>
              <a:rPr lang="en-US" sz="1200" b="0" i="0" u="none" strike="noStrike" cap="none" dirty="0">
                <a:solidFill>
                  <a:schemeClr val="dk1"/>
                </a:solidFill>
                <a:effectLst/>
                <a:latin typeface="Calibri"/>
                <a:ea typeface="Calibri"/>
                <a:cs typeface="Calibri"/>
                <a:sym typeface="Calibri"/>
              </a:rPr>
              <a:t> who can help.  Like my firm, Longsight.</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363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Let me say a few words about Longsight. </a:t>
            </a:r>
          </a:p>
          <a:p>
            <a:pPr rtl="0"/>
            <a:endParaRPr lang="en-US" b="0" dirty="0">
              <a:effectLst/>
            </a:endParaRPr>
          </a:p>
          <a:p>
            <a:pPr rtl="0"/>
            <a:r>
              <a:rPr lang="en-US" sz="1200" b="0" i="0" u="none" strike="noStrike" cap="none" dirty="0">
                <a:solidFill>
                  <a:schemeClr val="dk1"/>
                </a:solidFill>
                <a:effectLst/>
                <a:latin typeface="Calibri"/>
                <a:ea typeface="Calibri"/>
                <a:cs typeface="Calibri"/>
                <a:sym typeface="Calibri"/>
              </a:rPr>
              <a:t>Some of you in this room remember me when I was at Brandeis University previously for 12 years in an IT leadership role, and that institution never had a service provider like Longsight. </a:t>
            </a:r>
            <a:endParaRPr lang="en-US" b="0" dirty="0">
              <a:effectLst/>
            </a:endParaRPr>
          </a:p>
          <a:p>
            <a:pPr rtl="0"/>
            <a:endParaRPr lang="en-US" b="0" dirty="0">
              <a:effectLst/>
            </a:endParaRPr>
          </a:p>
          <a:p>
            <a:pPr rtl="0"/>
            <a:r>
              <a:rPr lang="en-US" sz="1200" b="0" i="0" u="none" strike="noStrike" cap="none" dirty="0">
                <a:solidFill>
                  <a:schemeClr val="dk1"/>
                </a:solidFill>
                <a:effectLst/>
                <a:latin typeface="Calibri"/>
                <a:ea typeface="Calibri"/>
                <a:cs typeface="Calibri"/>
                <a:sym typeface="Calibri"/>
              </a:rPr>
              <a:t>We’re giving you today the wide range of Sakai options that you’ll need tomorrow – from expert consultation when you need it to full Sakai hosting in the Amazon cloud. And Longsight service agreements give you full contractual control of your student data.</a:t>
            </a:r>
          </a:p>
          <a:p>
            <a:pPr rtl="0"/>
            <a:endParaRPr lang="en-US" b="0"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We’re leaders in the Sakai Community, coordinating Marketing, Product, Technical Release, Community engagement, and more.</a:t>
            </a:r>
          </a:p>
          <a:p>
            <a:pPr rtl="0"/>
            <a:r>
              <a:rPr lang="en-US" sz="1200" b="0" i="0" u="none" strike="noStrike" cap="none" dirty="0">
                <a:solidFill>
                  <a:schemeClr val="dk1"/>
                </a:solidFill>
                <a:effectLst/>
                <a:latin typeface="Calibri"/>
                <a:ea typeface="Calibri"/>
                <a:cs typeface="Calibri"/>
                <a:sym typeface="Calibri"/>
              </a:rPr>
              <a:t>Everyone on our team has 10+ years of experience working with Sakai. </a:t>
            </a:r>
          </a:p>
          <a:p>
            <a:pPr rtl="0"/>
            <a:r>
              <a:rPr lang="en-US" sz="1200" b="0" i="0" u="none" strike="noStrike" cap="none" dirty="0">
                <a:solidFill>
                  <a:schemeClr val="dk1"/>
                </a:solidFill>
                <a:effectLst/>
                <a:latin typeface="Calibri"/>
                <a:ea typeface="Calibri"/>
                <a:cs typeface="Calibri"/>
                <a:sym typeface="Calibri"/>
              </a:rPr>
              <a:t>Several have been around since the Sakai’s birth in 2005. </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I’m the new guy, with 5 years at Longsight and 20 years previously in higher education.</a:t>
            </a:r>
          </a:p>
          <a:p>
            <a:pPr rtl="0"/>
            <a:endParaRPr lang="en-US" sz="1200" b="0" i="0" u="none" strike="noStrike" cap="none" dirty="0">
              <a:solidFill>
                <a:schemeClr val="dk1"/>
              </a:solidFill>
              <a:effectLst/>
              <a:latin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We’re small, with minimal turnover. </a:t>
            </a:r>
          </a:p>
          <a:p>
            <a:pPr rtl="0"/>
            <a:r>
              <a:rPr lang="en-US" sz="1200" b="0" i="0" u="none" strike="noStrike" cap="none" dirty="0">
                <a:solidFill>
                  <a:schemeClr val="dk1"/>
                </a:solidFill>
                <a:effectLst/>
                <a:latin typeface="Calibri"/>
                <a:ea typeface="Calibri"/>
                <a:cs typeface="Calibri"/>
                <a:sym typeface="Calibri"/>
              </a:rPr>
              <a:t>When you work with Longsight, you know us all by name and we know your team.</a:t>
            </a:r>
          </a:p>
          <a:p>
            <a:pPr rtl="0"/>
            <a:endParaRPr lang="en-US" b="0" dirty="0">
              <a:effectLst/>
            </a:endParaRPr>
          </a:p>
          <a:p>
            <a:pPr rtl="0"/>
            <a:r>
              <a:rPr lang="en-US" sz="1200" b="0" i="0" u="none" strike="noStrike" cap="none" dirty="0">
                <a:solidFill>
                  <a:schemeClr val="dk1"/>
                </a:solidFill>
                <a:effectLst/>
                <a:latin typeface="Calibri"/>
                <a:ea typeface="Calibri"/>
                <a:cs typeface="Calibri"/>
                <a:sym typeface="Calibri"/>
              </a:rPr>
              <a:t>It’s an unusual approach, and it’s how we make a difference for colleges and universities. </a:t>
            </a:r>
            <a:endParaRPr lang="en-US" b="0" dirty="0">
              <a:effectLst/>
            </a:endParaRPr>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t>
            </a:r>
          </a:p>
          <a:p>
            <a:pPr lvl="1" rtl="0" fontAlgn="base"/>
            <a:r>
              <a:rPr lang="en-US" sz="1200" b="0" i="0" u="none" strike="noStrike" cap="none" dirty="0">
                <a:solidFill>
                  <a:schemeClr val="dk1"/>
                </a:solidFill>
                <a:effectLst/>
                <a:latin typeface="Calibri"/>
                <a:ea typeface="Calibri"/>
                <a:cs typeface="Calibri"/>
                <a:sym typeface="Calibri"/>
              </a:rPr>
              <a:t>Hosting clients -- Longsight.</a:t>
            </a:r>
          </a:p>
          <a:p>
            <a:pPr lvl="2" rtl="0" fontAlgn="base"/>
            <a:r>
              <a:rPr lang="en-US" sz="1200" b="0" i="0" u="none" strike="noStrike" cap="none" dirty="0">
                <a:solidFill>
                  <a:schemeClr val="dk1"/>
                </a:solidFill>
                <a:effectLst/>
                <a:latin typeface="Calibri"/>
                <a:ea typeface="Calibri"/>
                <a:cs typeface="Calibri"/>
                <a:sym typeface="Calibri"/>
              </a:rPr>
              <a:t>Illinois State University. 21k students.</a:t>
            </a:r>
          </a:p>
          <a:p>
            <a:pPr lvl="2" rtl="0" fontAlgn="base"/>
            <a:r>
              <a:rPr lang="en-US" sz="1200" b="0" i="0" u="none" strike="noStrike" cap="none" dirty="0">
                <a:solidFill>
                  <a:schemeClr val="dk1"/>
                </a:solidFill>
                <a:effectLst/>
                <a:latin typeface="Calibri"/>
                <a:ea typeface="Calibri"/>
                <a:cs typeface="Calibri"/>
                <a:sym typeface="Calibri"/>
              </a:rPr>
              <a:t>Brock University. 19k students.</a:t>
            </a:r>
          </a:p>
          <a:p>
            <a:pPr lvl="2" rtl="0" fontAlgn="base"/>
            <a:r>
              <a:rPr lang="en-US" sz="1200" b="0" i="0" u="none" strike="noStrike" cap="none" dirty="0">
                <a:solidFill>
                  <a:schemeClr val="dk1"/>
                </a:solidFill>
                <a:effectLst/>
                <a:latin typeface="Calibri"/>
                <a:ea typeface="Calibri"/>
                <a:cs typeface="Calibri"/>
                <a:sym typeface="Calibri"/>
              </a:rPr>
              <a:t>Duke University. 15k students.</a:t>
            </a:r>
          </a:p>
          <a:p>
            <a:pPr lvl="1" rtl="0" fontAlgn="base"/>
            <a:r>
              <a:rPr lang="en-US" sz="1200" b="0" i="0" u="none" strike="noStrike" cap="none" dirty="0">
                <a:solidFill>
                  <a:schemeClr val="dk1"/>
                </a:solidFill>
                <a:effectLst/>
                <a:latin typeface="Calibri"/>
                <a:ea typeface="Calibri"/>
                <a:cs typeface="Calibri"/>
                <a:sym typeface="Calibri"/>
              </a:rPr>
              <a:t>Integral part of Sakai Community.</a:t>
            </a:r>
          </a:p>
          <a:p>
            <a:pPr lvl="1" rtl="0" fontAlgn="base"/>
            <a:r>
              <a:rPr lang="en-US" sz="1200" b="0" i="0" u="none" strike="noStrike" cap="none" dirty="0">
                <a:solidFill>
                  <a:schemeClr val="dk1"/>
                </a:solidFill>
                <a:effectLst/>
                <a:latin typeface="Calibri"/>
                <a:ea typeface="Calibri"/>
                <a:cs typeface="Calibri"/>
                <a:sym typeface="Calibri"/>
              </a:rPr>
              <a:t>Nearly half of Sakai management team (PMC). 6 of 15 PMC member represented.</a:t>
            </a:r>
          </a:p>
          <a:p>
            <a:pPr lvl="1" rtl="0" fontAlgn="base"/>
            <a:r>
              <a:rPr lang="en-US" sz="1200" b="0" i="0" u="none" strike="noStrike" cap="none" dirty="0">
                <a:solidFill>
                  <a:schemeClr val="dk1"/>
                </a:solidFill>
                <a:effectLst/>
                <a:latin typeface="Calibri"/>
                <a:ea typeface="Calibri"/>
                <a:cs typeface="Calibri"/>
                <a:sym typeface="Calibri"/>
              </a:rPr>
              <a:t>Lead in key areas: Overall community alignment, Internationalization, Marketing, Product, Release, Security.</a:t>
            </a:r>
          </a:p>
          <a:p>
            <a:pPr rtl="0" fontAlgn="base"/>
            <a:r>
              <a:rPr lang="en-US" sz="1200" b="0" i="0" u="none" strike="noStrike" cap="none" dirty="0">
                <a:solidFill>
                  <a:schemeClr val="dk1"/>
                </a:solidFill>
                <a:effectLst/>
                <a:latin typeface="Calibri"/>
                <a:ea typeface="Calibri"/>
                <a:cs typeface="Calibri"/>
                <a:sym typeface="Calibri"/>
              </a:rPr>
              <a:t>Deep Sakai expertise &amp; functional knowledge.</a:t>
            </a:r>
          </a:p>
          <a:p>
            <a:pPr lvl="1" rtl="0" fontAlgn="base"/>
            <a:r>
              <a:rPr lang="en-US" sz="1200" b="0" i="0" u="none" strike="noStrike" cap="none" dirty="0">
                <a:solidFill>
                  <a:schemeClr val="dk1"/>
                </a:solidFill>
                <a:effectLst/>
                <a:latin typeface="Calibri"/>
                <a:ea typeface="Calibri"/>
                <a:cs typeface="Calibri"/>
                <a:sym typeface="Calibri"/>
              </a:rPr>
              <a:t>Combined: Many decades of Sakai experience.</a:t>
            </a:r>
          </a:p>
          <a:p>
            <a:pPr lvl="1" rtl="0" fontAlgn="base"/>
            <a:r>
              <a:rPr lang="en-US" sz="1200" b="0" i="0" u="none" strike="noStrike" cap="none" dirty="0">
                <a:solidFill>
                  <a:schemeClr val="dk1"/>
                </a:solidFill>
                <a:effectLst/>
                <a:latin typeface="Calibri"/>
                <a:ea typeface="Calibri"/>
                <a:cs typeface="Calibri"/>
                <a:sym typeface="Calibri"/>
              </a:rPr>
              <a:t>We’ve worked in higher education, so we understand your needs.</a:t>
            </a:r>
            <a:br>
              <a:rPr lang="en-US" b="0" dirty="0">
                <a:effectLst/>
              </a:rPr>
            </a:br>
            <a:br>
              <a:rPr lang="en-US" b="0" dirty="0">
                <a:effectLst/>
              </a:rPr>
            </a:br>
            <a:br>
              <a:rPr lang="en-US" b="0" dirty="0">
                <a:effectLst/>
              </a:rPr>
            </a:br>
            <a:br>
              <a:rPr lang="en-US" b="0" dirty="0">
                <a:effectLst/>
              </a:rPr>
            </a:b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914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Let me turn things back over to my mad scientist friend here for a quick look at Sakai Plus.</a:t>
            </a:r>
            <a:endParaRPr dirty="0"/>
          </a:p>
        </p:txBody>
      </p:sp>
      <p:sp>
        <p:nvSpPr>
          <p:cNvPr id="375" name="Google Shape;375;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6" name="Google Shape;106;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8248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75" name="Google Shape;275;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440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we’ve got big plans for Sakai Conversations, the version available right now Is already really powerful.</a:t>
            </a:r>
          </a:p>
          <a:p>
            <a:endParaRPr lang="en-US" dirty="0"/>
          </a:p>
          <a:p>
            <a:r>
              <a:rPr lang="en-US" dirty="0"/>
              <a:t>Here’s a short clip, just 90 seconds, to show you what Sakai Conversations looks like today.</a:t>
            </a:r>
          </a:p>
        </p:txBody>
      </p:sp>
      <p:sp>
        <p:nvSpPr>
          <p:cNvPr id="4" name="Slide Number Placeholder 3"/>
          <p:cNvSpPr>
            <a:spLocks noGrp="1"/>
          </p:cNvSpPr>
          <p:nvPr>
            <p:ph type="sldNum" sz="quarter" idx="5"/>
          </p:nvPr>
        </p:nvSpPr>
        <p:spPr/>
        <p:txBody>
          <a:bodyPr/>
          <a:lstStyle/>
          <a:p>
            <a:fld id="{E47B29C7-399B-4BFF-AE3C-3A1869343FA2}" type="slidenum">
              <a:rPr lang="en-US" smtClean="0"/>
              <a:t>31</a:t>
            </a:fld>
            <a:endParaRPr lang="en-US"/>
          </a:p>
        </p:txBody>
      </p:sp>
    </p:spTree>
    <p:extLst>
      <p:ext uri="{BB962C8B-B14F-4D97-AF65-F5344CB8AC3E}">
        <p14:creationId xmlns:p14="http://schemas.microsoft.com/office/powerpoint/2010/main" val="3214955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31" name="Google Shape;131;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285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	SD</a:t>
            </a:r>
            <a:endParaRPr/>
          </a:p>
        </p:txBody>
      </p:sp>
      <p:sp>
        <p:nvSpPr>
          <p:cNvPr id="68" name="Google Shape;68;p4: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1747635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21" name="Google Shape;121;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31" name="Google Shape;131;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1" name="Google Shape;141;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dirty="0"/>
          </a:p>
        </p:txBody>
      </p:sp>
      <p:sp>
        <p:nvSpPr>
          <p:cNvPr id="187" name="Google Shape;187;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	SD</a:t>
            </a:r>
            <a:endParaRPr/>
          </a:p>
        </p:txBody>
      </p:sp>
      <p:sp>
        <p:nvSpPr>
          <p:cNvPr id="218" name="Google Shape;218;p10: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1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	SD</a:t>
            </a:r>
            <a:endParaRPr/>
          </a:p>
        </p:txBody>
      </p:sp>
      <p:sp>
        <p:nvSpPr>
          <p:cNvPr id="190" name="Google Shape;190;p1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6E60-7EF2-AE4D-9994-E8540665E9B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860A405-D0F2-1E4C-968B-F261D7F905F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FE3151A-A77D-EC4A-A01D-CF280ABF2A81}"/>
              </a:ext>
            </a:extLst>
          </p:cNvPr>
          <p:cNvSpPr>
            <a:spLocks noGrp="1"/>
          </p:cNvSpPr>
          <p:nvPr>
            <p:ph type="dt" sz="half" idx="10"/>
          </p:nvPr>
        </p:nvSpPr>
        <p:spPr/>
        <p:txBody>
          <a:bodyPr/>
          <a:lstStyle/>
          <a:p>
            <a:pPr>
              <a:defRPr/>
            </a:pPr>
            <a:fld id="{CF705FCC-B8A7-AC40-98AF-6BE106AA4B81}" type="datetimeFigureOut">
              <a:rPr lang="en-US" smtClean="0"/>
              <a:pPr>
                <a:defRPr/>
              </a:pPr>
              <a:t>6/9/22</a:t>
            </a:fld>
            <a:endParaRPr lang="en-US"/>
          </a:p>
        </p:txBody>
      </p:sp>
      <p:sp>
        <p:nvSpPr>
          <p:cNvPr id="5" name="Footer Placeholder 4">
            <a:extLst>
              <a:ext uri="{FF2B5EF4-FFF2-40B4-BE49-F238E27FC236}">
                <a16:creationId xmlns:a16="http://schemas.microsoft.com/office/drawing/2014/main" id="{7BFA26E3-5DCF-CB45-B871-885D8BB9D5B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49897886-151B-EB4F-AFBC-E0A71A856A66}"/>
              </a:ext>
            </a:extLst>
          </p:cNvPr>
          <p:cNvSpPr>
            <a:spLocks noGrp="1"/>
          </p:cNvSpPr>
          <p:nvPr>
            <p:ph type="sldNum" sz="quarter" idx="12"/>
          </p:nvPr>
        </p:nvSpPr>
        <p:spPr/>
        <p:txBody>
          <a:bodyPr/>
          <a:lstStyle/>
          <a:p>
            <a:pPr>
              <a:defRPr/>
            </a:pPr>
            <a:fld id="{5B84586D-DF9A-104E-A27E-F01027CECFC9}" type="slidenum">
              <a:rPr lang="en-US" smtClean="0"/>
              <a:pPr>
                <a:defRPr/>
              </a:pPr>
              <a:t>‹#›</a:t>
            </a:fld>
            <a:endParaRPr lang="en-US"/>
          </a:p>
        </p:txBody>
      </p:sp>
    </p:spTree>
    <p:extLst>
      <p:ext uri="{BB962C8B-B14F-4D97-AF65-F5344CB8AC3E}">
        <p14:creationId xmlns:p14="http://schemas.microsoft.com/office/powerpoint/2010/main" val="27309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FB4D-0F9D-8348-8D66-798B13C4C0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62DD2C-0880-A040-B5EE-B732E6FD9C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E3B727-EB5E-024C-9B99-29794FC8E966}"/>
              </a:ext>
            </a:extLst>
          </p:cNvPr>
          <p:cNvSpPr>
            <a:spLocks noGrp="1"/>
          </p:cNvSpPr>
          <p:nvPr>
            <p:ph type="dt" sz="half" idx="10"/>
          </p:nvPr>
        </p:nvSpPr>
        <p:spPr/>
        <p:txBody>
          <a:bodyPr/>
          <a:lstStyle/>
          <a:p>
            <a:pPr>
              <a:defRPr/>
            </a:pPr>
            <a:fld id="{9A5D2FD5-9093-E64F-A0E4-E63AC8EF28EA}" type="datetimeFigureOut">
              <a:rPr lang="en-US" smtClean="0"/>
              <a:pPr>
                <a:defRPr/>
              </a:pPr>
              <a:t>6/9/22</a:t>
            </a:fld>
            <a:endParaRPr lang="en-US"/>
          </a:p>
        </p:txBody>
      </p:sp>
      <p:sp>
        <p:nvSpPr>
          <p:cNvPr id="5" name="Footer Placeholder 4">
            <a:extLst>
              <a:ext uri="{FF2B5EF4-FFF2-40B4-BE49-F238E27FC236}">
                <a16:creationId xmlns:a16="http://schemas.microsoft.com/office/drawing/2014/main" id="{598E465E-92F8-B249-9EDC-7AC241B3751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CF2A42F9-C8B6-FF48-A2A1-E1633BF393CB}"/>
              </a:ext>
            </a:extLst>
          </p:cNvPr>
          <p:cNvSpPr>
            <a:spLocks noGrp="1"/>
          </p:cNvSpPr>
          <p:nvPr>
            <p:ph type="sldNum" sz="quarter" idx="12"/>
          </p:nvPr>
        </p:nvSpPr>
        <p:spPr/>
        <p:txBody>
          <a:bodyPr/>
          <a:lstStyle/>
          <a:p>
            <a:pPr>
              <a:defRPr/>
            </a:pPr>
            <a:fld id="{93975410-0E63-334D-AEDE-5EE81709C879}" type="slidenum">
              <a:rPr lang="en-US" smtClean="0"/>
              <a:pPr>
                <a:defRPr/>
              </a:pPr>
              <a:t>‹#›</a:t>
            </a:fld>
            <a:endParaRPr lang="en-US"/>
          </a:p>
        </p:txBody>
      </p:sp>
    </p:spTree>
    <p:extLst>
      <p:ext uri="{BB962C8B-B14F-4D97-AF65-F5344CB8AC3E}">
        <p14:creationId xmlns:p14="http://schemas.microsoft.com/office/powerpoint/2010/main" val="30279263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575BB-4936-F745-A338-E70B1804EA6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8992A2-0010-1B48-9886-DD1D95CB433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12D15-A32F-A842-A6E4-41234D4C65BC}"/>
              </a:ext>
            </a:extLst>
          </p:cNvPr>
          <p:cNvSpPr>
            <a:spLocks noGrp="1"/>
          </p:cNvSpPr>
          <p:nvPr>
            <p:ph type="dt" sz="half" idx="10"/>
          </p:nvPr>
        </p:nvSpPr>
        <p:spPr/>
        <p:txBody>
          <a:bodyPr/>
          <a:lstStyle/>
          <a:p>
            <a:pPr>
              <a:defRPr/>
            </a:pPr>
            <a:fld id="{28C8E495-F5E7-4748-8DA9-CAB3DC22FBAB}" type="datetimeFigureOut">
              <a:rPr lang="en-US" smtClean="0"/>
              <a:pPr>
                <a:defRPr/>
              </a:pPr>
              <a:t>6/9/22</a:t>
            </a:fld>
            <a:endParaRPr lang="en-US"/>
          </a:p>
        </p:txBody>
      </p:sp>
      <p:sp>
        <p:nvSpPr>
          <p:cNvPr id="5" name="Footer Placeholder 4">
            <a:extLst>
              <a:ext uri="{FF2B5EF4-FFF2-40B4-BE49-F238E27FC236}">
                <a16:creationId xmlns:a16="http://schemas.microsoft.com/office/drawing/2014/main" id="{A1BEADFA-8A58-D147-AF9D-4EB27B0C1093}"/>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87AA9F3B-9BA4-3248-B245-E3B48E8652B2}"/>
              </a:ext>
            </a:extLst>
          </p:cNvPr>
          <p:cNvSpPr>
            <a:spLocks noGrp="1"/>
          </p:cNvSpPr>
          <p:nvPr>
            <p:ph type="sldNum" sz="quarter" idx="12"/>
          </p:nvPr>
        </p:nvSpPr>
        <p:spPr/>
        <p:txBody>
          <a:bodyPr/>
          <a:lstStyle/>
          <a:p>
            <a:pPr>
              <a:defRPr/>
            </a:pPr>
            <a:fld id="{6D9C5A08-CDC2-DF4E-9236-7D3A8A67B7BD}" type="slidenum">
              <a:rPr lang="en-US" smtClean="0"/>
              <a:pPr>
                <a:defRPr/>
              </a:pPr>
              <a:t>‹#›</a:t>
            </a:fld>
            <a:endParaRPr lang="en-US"/>
          </a:p>
        </p:txBody>
      </p:sp>
    </p:spTree>
    <p:extLst>
      <p:ext uri="{BB962C8B-B14F-4D97-AF65-F5344CB8AC3E}">
        <p14:creationId xmlns:p14="http://schemas.microsoft.com/office/powerpoint/2010/main" val="5925696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_Slide_03">
  <p:cSld name="Content_Slide_03">
    <p:spTree>
      <p:nvGrpSpPr>
        <p:cNvPr id="1" name="Shape 10"/>
        <p:cNvGrpSpPr/>
        <p:nvPr/>
      </p:nvGrpSpPr>
      <p:grpSpPr>
        <a:xfrm>
          <a:off x="0" y="0"/>
          <a:ext cx="0" cy="0"/>
          <a:chOff x="0" y="0"/>
          <a:chExt cx="0" cy="0"/>
        </a:xfrm>
      </p:grpSpPr>
      <p:sp>
        <p:nvSpPr>
          <p:cNvPr id="11" name="Google Shape;11;p43"/>
          <p:cNvSpPr txBox="1">
            <a:spLocks noGrp="1"/>
          </p:cNvSpPr>
          <p:nvPr>
            <p:ph type="body" idx="1"/>
          </p:nvPr>
        </p:nvSpPr>
        <p:spPr>
          <a:xfrm>
            <a:off x="497304" y="1203158"/>
            <a:ext cx="8125328" cy="3070018"/>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rgbClr val="789C4A"/>
              </a:buClr>
              <a:buSzPts val="3200"/>
              <a:buFont typeface="Arial"/>
              <a:buChar char="•"/>
              <a:defRPr sz="3200" b="0" i="0" u="none" strike="noStrike" cap="none">
                <a:solidFill>
                  <a:srgbClr val="524F4F"/>
                </a:solidFill>
                <a:latin typeface="Calibri"/>
                <a:ea typeface="Calibri"/>
                <a:cs typeface="Calibri"/>
                <a:sym typeface="Calibri"/>
              </a:defRPr>
            </a:lvl1pPr>
            <a:lvl2pPr marL="914400" marR="0" lvl="1" indent="-406400" algn="l" rtl="0">
              <a:lnSpc>
                <a:spcPct val="100000"/>
              </a:lnSpc>
              <a:spcBef>
                <a:spcPts val="560"/>
              </a:spcBef>
              <a:spcAft>
                <a:spcPts val="0"/>
              </a:spcAft>
              <a:buClr>
                <a:srgbClr val="789C4A"/>
              </a:buClr>
              <a:buSzPts val="2800"/>
              <a:buFont typeface="Arial"/>
              <a:buChar char="•"/>
              <a:defRPr sz="2800" b="0" i="0" u="none" strike="noStrike" cap="none">
                <a:solidFill>
                  <a:srgbClr val="524F4F"/>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789C4A"/>
              </a:buClr>
              <a:buSzPts val="2400"/>
              <a:buFont typeface="Arial"/>
              <a:buChar char="•"/>
              <a:defRPr sz="2400" b="0" i="0" u="none" strike="noStrike" cap="none">
                <a:solidFill>
                  <a:srgbClr val="524F4F"/>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4pPr>
            <a:lvl5pPr marL="2286000" marR="0" lvl="4"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3"/>
          <p:cNvSpPr txBox="1">
            <a:spLocks noGrp="1"/>
          </p:cNvSpPr>
          <p:nvPr>
            <p:ph type="title"/>
          </p:nvPr>
        </p:nvSpPr>
        <p:spPr>
          <a:xfrm>
            <a:off x="497304" y="250149"/>
            <a:ext cx="8125329" cy="857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3B71"/>
              </a:buClr>
              <a:buSzPts val="4000"/>
              <a:buFont typeface="Calibri"/>
              <a:buNone/>
              <a:defRPr sz="4000" b="0" i="0" u="none" strike="noStrike" cap="none">
                <a:solidFill>
                  <a:srgbClr val="003B7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43312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_Slide_02">
  <p:cSld name="Content_Slide_02">
    <p:spTree>
      <p:nvGrpSpPr>
        <p:cNvPr id="1" name="Shape 13"/>
        <p:cNvGrpSpPr/>
        <p:nvPr/>
      </p:nvGrpSpPr>
      <p:grpSpPr>
        <a:xfrm>
          <a:off x="0" y="0"/>
          <a:ext cx="0" cy="0"/>
          <a:chOff x="0" y="0"/>
          <a:chExt cx="0" cy="0"/>
        </a:xfrm>
      </p:grpSpPr>
      <p:sp>
        <p:nvSpPr>
          <p:cNvPr id="14" name="Google Shape;14;p44"/>
          <p:cNvSpPr txBox="1">
            <a:spLocks noGrp="1"/>
          </p:cNvSpPr>
          <p:nvPr>
            <p:ph type="body" idx="1"/>
          </p:nvPr>
        </p:nvSpPr>
        <p:spPr>
          <a:xfrm>
            <a:off x="497305" y="1203158"/>
            <a:ext cx="6799966" cy="3159666"/>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rgbClr val="789C4A"/>
              </a:buClr>
              <a:buSzPts val="3200"/>
              <a:buFont typeface="Arial"/>
              <a:buChar char="•"/>
              <a:defRPr sz="3200" b="0" i="0" u="none" strike="noStrike" cap="none">
                <a:solidFill>
                  <a:srgbClr val="524F4F"/>
                </a:solidFill>
                <a:latin typeface="Calibri"/>
                <a:ea typeface="Calibri"/>
                <a:cs typeface="Calibri"/>
                <a:sym typeface="Calibri"/>
              </a:defRPr>
            </a:lvl1pPr>
            <a:lvl2pPr marL="914400" marR="0" lvl="1" indent="-406400" algn="l" rtl="0">
              <a:lnSpc>
                <a:spcPct val="100000"/>
              </a:lnSpc>
              <a:spcBef>
                <a:spcPts val="560"/>
              </a:spcBef>
              <a:spcAft>
                <a:spcPts val="0"/>
              </a:spcAft>
              <a:buClr>
                <a:srgbClr val="789C4A"/>
              </a:buClr>
              <a:buSzPts val="2800"/>
              <a:buFont typeface="Arial"/>
              <a:buChar char="•"/>
              <a:defRPr sz="2800" b="0" i="0" u="none" strike="noStrike" cap="none">
                <a:solidFill>
                  <a:srgbClr val="524F4F"/>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789C4A"/>
              </a:buClr>
              <a:buSzPts val="2400"/>
              <a:buFont typeface="Arial"/>
              <a:buChar char="•"/>
              <a:defRPr sz="2400" b="0" i="0" u="none" strike="noStrike" cap="none">
                <a:solidFill>
                  <a:srgbClr val="524F4F"/>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4pPr>
            <a:lvl5pPr marL="2286000" marR="0" lvl="4"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 name="Google Shape;15;p44"/>
          <p:cNvSpPr txBox="1">
            <a:spLocks noGrp="1"/>
          </p:cNvSpPr>
          <p:nvPr>
            <p:ph type="title"/>
          </p:nvPr>
        </p:nvSpPr>
        <p:spPr>
          <a:xfrm>
            <a:off x="497303" y="250149"/>
            <a:ext cx="6799967" cy="857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3B71"/>
              </a:buClr>
              <a:buSzPts val="4000"/>
              <a:buFont typeface="Calibri"/>
              <a:buNone/>
              <a:defRPr sz="4000" b="0" i="0" u="none" strike="noStrike" cap="none">
                <a:solidFill>
                  <a:srgbClr val="003B7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35881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ntent_Slide_02">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497305" y="1203158"/>
            <a:ext cx="6799966" cy="3159666"/>
          </a:xfrm>
          <a:prstGeom prst="rect">
            <a:avLst/>
          </a:prstGeom>
        </p:spPr>
        <p:txBody>
          <a:bodyPr vert="horz"/>
          <a:lstStyle>
            <a:lvl1pPr marL="342900" indent="-342900">
              <a:buClr>
                <a:srgbClr val="789C4A"/>
              </a:buClr>
              <a:buFont typeface="Arial" panose="020B0604020202020204" pitchFamily="34" charset="0"/>
              <a:buChar char="•"/>
              <a:defRPr>
                <a:solidFill>
                  <a:srgbClr val="524F4F"/>
                </a:solidFill>
              </a:defRPr>
            </a:lvl1pPr>
            <a:lvl2pPr marL="742950" indent="-285750">
              <a:buClr>
                <a:srgbClr val="789C4A"/>
              </a:buClr>
              <a:buFont typeface="Arial" panose="020B0604020202020204" pitchFamily="34" charset="0"/>
              <a:buChar char="•"/>
              <a:defRPr>
                <a:solidFill>
                  <a:srgbClr val="524F4F"/>
                </a:solidFill>
              </a:defRPr>
            </a:lvl2pPr>
            <a:lvl3pPr marL="1143000" indent="-228600">
              <a:buClr>
                <a:srgbClr val="789C4A"/>
              </a:buClr>
              <a:buFont typeface="Arial" panose="020B0604020202020204" pitchFamily="34" charset="0"/>
              <a:buChar char="•"/>
              <a:defRPr>
                <a:solidFill>
                  <a:srgbClr val="524F4F"/>
                </a:solidFill>
              </a:defRPr>
            </a:lvl3pPr>
            <a:lvl4pPr marL="1600200" indent="-228600">
              <a:buClr>
                <a:srgbClr val="789C4A"/>
              </a:buClr>
              <a:buFont typeface="Arial" panose="020B0604020202020204" pitchFamily="34" charset="0"/>
              <a:buChar char="•"/>
              <a:defRPr>
                <a:solidFill>
                  <a:srgbClr val="524F4F"/>
                </a:solidFill>
              </a:defRPr>
            </a:lvl4pPr>
            <a:lvl5pPr marL="2057400" indent="-228600">
              <a:buClr>
                <a:srgbClr val="789C4A"/>
              </a:buClr>
              <a:buFont typeface="Arial" panose="020B0604020202020204" pitchFamily="34" charset="0"/>
              <a:buChar char="•"/>
              <a:defRPr>
                <a:solidFill>
                  <a:srgbClr val="524F4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97303" y="250149"/>
            <a:ext cx="6799967" cy="857250"/>
          </a:xfrm>
          <a:prstGeom prst="rect">
            <a:avLst/>
          </a:prstGeom>
        </p:spPr>
        <p:txBody>
          <a:bodyPr vert="horz"/>
          <a:lstStyle>
            <a:lvl1pPr algn="l">
              <a:defRPr sz="4000">
                <a:solidFill>
                  <a:srgbClr val="003B71"/>
                </a:solidFill>
              </a:defRPr>
            </a:lvl1pPr>
          </a:lstStyle>
          <a:p>
            <a:r>
              <a:rPr lang="en-US" dirty="0"/>
              <a:t>Click to edit Master title style</a:t>
            </a:r>
          </a:p>
        </p:txBody>
      </p:sp>
    </p:spTree>
    <p:extLst>
      <p:ext uri="{BB962C8B-B14F-4D97-AF65-F5344CB8AC3E}">
        <p14:creationId xmlns:p14="http://schemas.microsoft.com/office/powerpoint/2010/main" val="278303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_Slide_03">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497304" y="1203158"/>
            <a:ext cx="8125328" cy="3070018"/>
          </a:xfrm>
          <a:prstGeom prst="rect">
            <a:avLst/>
          </a:prstGeom>
        </p:spPr>
        <p:txBody>
          <a:bodyPr vert="horz"/>
          <a:lstStyle>
            <a:lvl1pPr marL="342900" indent="-342900">
              <a:buClr>
                <a:srgbClr val="789C4A"/>
              </a:buClr>
              <a:buFont typeface="Arial" panose="020B0604020202020204" pitchFamily="34" charset="0"/>
              <a:buChar char="•"/>
              <a:defRPr>
                <a:solidFill>
                  <a:srgbClr val="524F4F"/>
                </a:solidFill>
              </a:defRPr>
            </a:lvl1pPr>
            <a:lvl2pPr marL="742950" indent="-285750">
              <a:buClr>
                <a:srgbClr val="789C4A"/>
              </a:buClr>
              <a:buFont typeface="Arial" panose="020B0604020202020204" pitchFamily="34" charset="0"/>
              <a:buChar char="•"/>
              <a:defRPr>
                <a:solidFill>
                  <a:srgbClr val="524F4F"/>
                </a:solidFill>
              </a:defRPr>
            </a:lvl2pPr>
            <a:lvl3pPr marL="1143000" indent="-228600">
              <a:buClr>
                <a:srgbClr val="789C4A"/>
              </a:buClr>
              <a:buFont typeface="Arial" panose="020B0604020202020204" pitchFamily="34" charset="0"/>
              <a:buChar char="•"/>
              <a:defRPr>
                <a:solidFill>
                  <a:srgbClr val="524F4F"/>
                </a:solidFill>
              </a:defRPr>
            </a:lvl3pPr>
            <a:lvl4pPr marL="1600200" indent="-228600">
              <a:buClr>
                <a:srgbClr val="789C4A"/>
              </a:buClr>
              <a:buFont typeface="Arial" panose="020B0604020202020204" pitchFamily="34" charset="0"/>
              <a:buChar char="•"/>
              <a:defRPr>
                <a:solidFill>
                  <a:srgbClr val="524F4F"/>
                </a:solidFill>
              </a:defRPr>
            </a:lvl4pPr>
            <a:lvl5pPr marL="2057400" indent="-228600">
              <a:buClr>
                <a:srgbClr val="789C4A"/>
              </a:buClr>
              <a:buFont typeface="Arial" panose="020B0604020202020204" pitchFamily="34" charset="0"/>
              <a:buChar char="•"/>
              <a:defRPr>
                <a:solidFill>
                  <a:srgbClr val="524F4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97304" y="250149"/>
            <a:ext cx="8125329" cy="857250"/>
          </a:xfrm>
          <a:prstGeom prst="rect">
            <a:avLst/>
          </a:prstGeom>
        </p:spPr>
        <p:txBody>
          <a:bodyPr vert="horz"/>
          <a:lstStyle>
            <a:lvl1pPr algn="l">
              <a:defRPr sz="4000">
                <a:solidFill>
                  <a:srgbClr val="003B71"/>
                </a:solidFill>
              </a:defRPr>
            </a:lvl1pPr>
          </a:lstStyle>
          <a:p>
            <a:r>
              <a:rPr lang="en-US" dirty="0"/>
              <a:t>Click to edit Master title style</a:t>
            </a:r>
          </a:p>
        </p:txBody>
      </p:sp>
    </p:spTree>
    <p:extLst>
      <p:ext uri="{BB962C8B-B14F-4D97-AF65-F5344CB8AC3E}">
        <p14:creationId xmlns:p14="http://schemas.microsoft.com/office/powerpoint/2010/main" val="632645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55EF-A7B2-AA4A-96D7-EC0C18F19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0E015-52C7-3247-8956-EEE6DAF5E2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A1D4B-70AE-A046-892B-D5802F923553}"/>
              </a:ext>
            </a:extLst>
          </p:cNvPr>
          <p:cNvSpPr>
            <a:spLocks noGrp="1"/>
          </p:cNvSpPr>
          <p:nvPr>
            <p:ph type="dt" sz="half" idx="10"/>
          </p:nvPr>
        </p:nvSpPr>
        <p:spPr/>
        <p:txBody>
          <a:bodyPr/>
          <a:lstStyle/>
          <a:p>
            <a:pPr>
              <a:defRPr/>
            </a:pPr>
            <a:fld id="{90877E97-C6B1-BD4B-828F-2415A90CEAAE}" type="datetimeFigureOut">
              <a:rPr lang="en-US" smtClean="0"/>
              <a:pPr>
                <a:defRPr/>
              </a:pPr>
              <a:t>6/9/22</a:t>
            </a:fld>
            <a:endParaRPr lang="en-US"/>
          </a:p>
        </p:txBody>
      </p:sp>
      <p:sp>
        <p:nvSpPr>
          <p:cNvPr id="5" name="Footer Placeholder 4">
            <a:extLst>
              <a:ext uri="{FF2B5EF4-FFF2-40B4-BE49-F238E27FC236}">
                <a16:creationId xmlns:a16="http://schemas.microsoft.com/office/drawing/2014/main" id="{26904425-A202-0145-8BFC-FCD8359E6F7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D80D4B9-18AA-9E46-AC67-D3DB0362DFA6}"/>
              </a:ext>
            </a:extLst>
          </p:cNvPr>
          <p:cNvSpPr>
            <a:spLocks noGrp="1"/>
          </p:cNvSpPr>
          <p:nvPr>
            <p:ph type="sldNum" sz="quarter" idx="12"/>
          </p:nvPr>
        </p:nvSpPr>
        <p:spPr/>
        <p:txBody>
          <a:bodyPr/>
          <a:lstStyle/>
          <a:p>
            <a:pPr>
              <a:defRPr/>
            </a:pPr>
            <a:fld id="{9BA65918-568F-BC43-AA9C-A554E0394F0B}" type="slidenum">
              <a:rPr lang="en-US" smtClean="0"/>
              <a:pPr>
                <a:defRPr/>
              </a:pPr>
              <a:t>‹#›</a:t>
            </a:fld>
            <a:endParaRPr lang="en-US"/>
          </a:p>
        </p:txBody>
      </p:sp>
    </p:spTree>
    <p:extLst>
      <p:ext uri="{BB962C8B-B14F-4D97-AF65-F5344CB8AC3E}">
        <p14:creationId xmlns:p14="http://schemas.microsoft.com/office/powerpoint/2010/main" val="240124937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B7FF-58D1-A24A-9419-E5E02C8B237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1DE0F35-EB52-614E-9367-B7640C78F44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3F93D9-C4AB-4B4A-AEC5-068781FCEB00}"/>
              </a:ext>
            </a:extLst>
          </p:cNvPr>
          <p:cNvSpPr>
            <a:spLocks noGrp="1"/>
          </p:cNvSpPr>
          <p:nvPr>
            <p:ph type="dt" sz="half" idx="10"/>
          </p:nvPr>
        </p:nvSpPr>
        <p:spPr/>
        <p:txBody>
          <a:bodyPr/>
          <a:lstStyle/>
          <a:p>
            <a:pPr>
              <a:defRPr/>
            </a:pPr>
            <a:fld id="{12F77C04-7C91-B246-BA7E-1B2E3FAB6EE1}" type="datetimeFigureOut">
              <a:rPr lang="en-US" smtClean="0"/>
              <a:pPr>
                <a:defRPr/>
              </a:pPr>
              <a:t>6/9/22</a:t>
            </a:fld>
            <a:endParaRPr lang="en-US"/>
          </a:p>
        </p:txBody>
      </p:sp>
      <p:sp>
        <p:nvSpPr>
          <p:cNvPr id="5" name="Footer Placeholder 4">
            <a:extLst>
              <a:ext uri="{FF2B5EF4-FFF2-40B4-BE49-F238E27FC236}">
                <a16:creationId xmlns:a16="http://schemas.microsoft.com/office/drawing/2014/main" id="{36DE2EB0-811C-8849-9B39-BEE7A419A12B}"/>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97EBC2D-ECE7-7A4E-82C4-58228B569F6C}"/>
              </a:ext>
            </a:extLst>
          </p:cNvPr>
          <p:cNvSpPr>
            <a:spLocks noGrp="1"/>
          </p:cNvSpPr>
          <p:nvPr>
            <p:ph type="sldNum" sz="quarter" idx="12"/>
          </p:nvPr>
        </p:nvSpPr>
        <p:spPr/>
        <p:txBody>
          <a:bodyPr/>
          <a:lstStyle/>
          <a:p>
            <a:pPr>
              <a:defRPr/>
            </a:pPr>
            <a:fld id="{56E66798-FE04-C74E-9ECE-ABF0A92B6AC6}" type="slidenum">
              <a:rPr lang="en-US" smtClean="0"/>
              <a:pPr>
                <a:defRPr/>
              </a:pPr>
              <a:t>‹#›</a:t>
            </a:fld>
            <a:endParaRPr lang="en-US"/>
          </a:p>
        </p:txBody>
      </p:sp>
    </p:spTree>
    <p:extLst>
      <p:ext uri="{BB962C8B-B14F-4D97-AF65-F5344CB8AC3E}">
        <p14:creationId xmlns:p14="http://schemas.microsoft.com/office/powerpoint/2010/main" val="41826364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F70E-FD18-1A40-A15C-A3FFD107B8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1C272D-4A98-FB49-9FB0-512EA6B68DEF}"/>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195281-618C-F644-9A77-E71E2F69BC1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00E9B8-3798-514F-AE57-4C9B3E1835E0}"/>
              </a:ext>
            </a:extLst>
          </p:cNvPr>
          <p:cNvSpPr>
            <a:spLocks noGrp="1"/>
          </p:cNvSpPr>
          <p:nvPr>
            <p:ph type="dt" sz="half" idx="10"/>
          </p:nvPr>
        </p:nvSpPr>
        <p:spPr/>
        <p:txBody>
          <a:bodyPr/>
          <a:lstStyle/>
          <a:p>
            <a:pPr>
              <a:defRPr/>
            </a:pPr>
            <a:fld id="{92596A9B-EE19-0C43-842C-44E1E2C6D772}" type="datetimeFigureOut">
              <a:rPr lang="en-US" smtClean="0"/>
              <a:pPr>
                <a:defRPr/>
              </a:pPr>
              <a:t>6/9/22</a:t>
            </a:fld>
            <a:endParaRPr lang="en-US"/>
          </a:p>
        </p:txBody>
      </p:sp>
      <p:sp>
        <p:nvSpPr>
          <p:cNvPr id="6" name="Footer Placeholder 5">
            <a:extLst>
              <a:ext uri="{FF2B5EF4-FFF2-40B4-BE49-F238E27FC236}">
                <a16:creationId xmlns:a16="http://schemas.microsoft.com/office/drawing/2014/main" id="{4BF5AA04-E534-F049-A697-85B6EC816629}"/>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600E28D-4C40-5841-9FFC-CCEB36580E63}"/>
              </a:ext>
            </a:extLst>
          </p:cNvPr>
          <p:cNvSpPr>
            <a:spLocks noGrp="1"/>
          </p:cNvSpPr>
          <p:nvPr>
            <p:ph type="sldNum" sz="quarter" idx="12"/>
          </p:nvPr>
        </p:nvSpPr>
        <p:spPr/>
        <p:txBody>
          <a:bodyPr/>
          <a:lstStyle/>
          <a:p>
            <a:pPr>
              <a:defRPr/>
            </a:pPr>
            <a:fld id="{311D3DA3-2646-1747-BA4F-4D7FB565E8F1}" type="slidenum">
              <a:rPr lang="en-US" smtClean="0"/>
              <a:pPr>
                <a:defRPr/>
              </a:pPr>
              <a:t>‹#›</a:t>
            </a:fld>
            <a:endParaRPr lang="en-US"/>
          </a:p>
        </p:txBody>
      </p:sp>
    </p:spTree>
    <p:extLst>
      <p:ext uri="{BB962C8B-B14F-4D97-AF65-F5344CB8AC3E}">
        <p14:creationId xmlns:p14="http://schemas.microsoft.com/office/powerpoint/2010/main" val="10857280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491F-258F-2646-8836-B3FB8F8E57D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73748B-BF7E-A94D-B456-0EC5012553B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FCE4A44-59D5-7A4A-A31B-7E9F040F8FB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6B4BEC-FAEF-0B4B-825C-FEB06429DBC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951419D-C6DD-2047-919C-33EE3DEBB0D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DF2827-7194-B648-8C23-B82FAB0F9660}"/>
              </a:ext>
            </a:extLst>
          </p:cNvPr>
          <p:cNvSpPr>
            <a:spLocks noGrp="1"/>
          </p:cNvSpPr>
          <p:nvPr>
            <p:ph type="dt" sz="half" idx="10"/>
          </p:nvPr>
        </p:nvSpPr>
        <p:spPr/>
        <p:txBody>
          <a:bodyPr/>
          <a:lstStyle/>
          <a:p>
            <a:pPr>
              <a:defRPr/>
            </a:pPr>
            <a:fld id="{E943EDA0-09A5-A241-834D-966F5B107045}" type="datetimeFigureOut">
              <a:rPr lang="en-US" smtClean="0"/>
              <a:pPr>
                <a:defRPr/>
              </a:pPr>
              <a:t>6/9/22</a:t>
            </a:fld>
            <a:endParaRPr lang="en-US"/>
          </a:p>
        </p:txBody>
      </p:sp>
      <p:sp>
        <p:nvSpPr>
          <p:cNvPr id="8" name="Footer Placeholder 7">
            <a:extLst>
              <a:ext uri="{FF2B5EF4-FFF2-40B4-BE49-F238E27FC236}">
                <a16:creationId xmlns:a16="http://schemas.microsoft.com/office/drawing/2014/main" id="{618DC308-BDC9-854F-89BE-E8051B5FE32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98DCF0F0-7B13-5048-A606-2B6414687F0D}"/>
              </a:ext>
            </a:extLst>
          </p:cNvPr>
          <p:cNvSpPr>
            <a:spLocks noGrp="1"/>
          </p:cNvSpPr>
          <p:nvPr>
            <p:ph type="sldNum" sz="quarter" idx="12"/>
          </p:nvPr>
        </p:nvSpPr>
        <p:spPr/>
        <p:txBody>
          <a:bodyPr/>
          <a:lstStyle/>
          <a:p>
            <a:pPr>
              <a:defRPr/>
            </a:pPr>
            <a:fld id="{2ADDB2B9-17F6-B74A-9307-767AF4A867D5}" type="slidenum">
              <a:rPr lang="en-US" smtClean="0"/>
              <a:pPr>
                <a:defRPr/>
              </a:pPr>
              <a:t>‹#›</a:t>
            </a:fld>
            <a:endParaRPr lang="en-US"/>
          </a:p>
        </p:txBody>
      </p:sp>
    </p:spTree>
    <p:extLst>
      <p:ext uri="{BB962C8B-B14F-4D97-AF65-F5344CB8AC3E}">
        <p14:creationId xmlns:p14="http://schemas.microsoft.com/office/powerpoint/2010/main" val="21803557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92A2-F6AA-B746-BDD2-BD645833A4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48278F-F5A6-9D4C-AFBB-32A29BD5EE6B}"/>
              </a:ext>
            </a:extLst>
          </p:cNvPr>
          <p:cNvSpPr>
            <a:spLocks noGrp="1"/>
          </p:cNvSpPr>
          <p:nvPr>
            <p:ph type="dt" sz="half" idx="10"/>
          </p:nvPr>
        </p:nvSpPr>
        <p:spPr/>
        <p:txBody>
          <a:bodyPr/>
          <a:lstStyle/>
          <a:p>
            <a:pPr>
              <a:defRPr/>
            </a:pPr>
            <a:fld id="{2C8973C5-1274-334B-95C8-85058A934E21}" type="datetimeFigureOut">
              <a:rPr lang="en-US" smtClean="0"/>
              <a:pPr>
                <a:defRPr/>
              </a:pPr>
              <a:t>6/9/22</a:t>
            </a:fld>
            <a:endParaRPr lang="en-US"/>
          </a:p>
        </p:txBody>
      </p:sp>
      <p:sp>
        <p:nvSpPr>
          <p:cNvPr id="4" name="Footer Placeholder 3">
            <a:extLst>
              <a:ext uri="{FF2B5EF4-FFF2-40B4-BE49-F238E27FC236}">
                <a16:creationId xmlns:a16="http://schemas.microsoft.com/office/drawing/2014/main" id="{D992B920-5B7A-394C-A588-421580CE7F65}"/>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9F6822FF-1FB5-2F41-86EC-84C91857CBC6}"/>
              </a:ext>
            </a:extLst>
          </p:cNvPr>
          <p:cNvSpPr>
            <a:spLocks noGrp="1"/>
          </p:cNvSpPr>
          <p:nvPr>
            <p:ph type="sldNum" sz="quarter" idx="12"/>
          </p:nvPr>
        </p:nvSpPr>
        <p:spPr/>
        <p:txBody>
          <a:bodyPr/>
          <a:lstStyle/>
          <a:p>
            <a:pPr>
              <a:defRPr/>
            </a:pPr>
            <a:fld id="{03729FA4-75C0-9F43-964A-F3190F50FF13}" type="slidenum">
              <a:rPr lang="en-US" smtClean="0"/>
              <a:pPr>
                <a:defRPr/>
              </a:pPr>
              <a:t>‹#›</a:t>
            </a:fld>
            <a:endParaRPr lang="en-US"/>
          </a:p>
        </p:txBody>
      </p:sp>
    </p:spTree>
    <p:extLst>
      <p:ext uri="{BB962C8B-B14F-4D97-AF65-F5344CB8AC3E}">
        <p14:creationId xmlns:p14="http://schemas.microsoft.com/office/powerpoint/2010/main" val="26610317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846820-2216-6843-BAB6-C2C61A56269A}"/>
              </a:ext>
            </a:extLst>
          </p:cNvPr>
          <p:cNvSpPr>
            <a:spLocks noGrp="1"/>
          </p:cNvSpPr>
          <p:nvPr>
            <p:ph type="dt" sz="half" idx="10"/>
          </p:nvPr>
        </p:nvSpPr>
        <p:spPr/>
        <p:txBody>
          <a:bodyPr/>
          <a:lstStyle/>
          <a:p>
            <a:pPr>
              <a:defRPr/>
            </a:pPr>
            <a:fld id="{A5872235-4BBF-8846-81F6-4FA3B2B82B2F}" type="datetimeFigureOut">
              <a:rPr lang="en-US" smtClean="0"/>
              <a:pPr>
                <a:defRPr/>
              </a:pPr>
              <a:t>6/9/22</a:t>
            </a:fld>
            <a:endParaRPr lang="en-US"/>
          </a:p>
        </p:txBody>
      </p:sp>
      <p:sp>
        <p:nvSpPr>
          <p:cNvPr id="3" name="Footer Placeholder 2">
            <a:extLst>
              <a:ext uri="{FF2B5EF4-FFF2-40B4-BE49-F238E27FC236}">
                <a16:creationId xmlns:a16="http://schemas.microsoft.com/office/drawing/2014/main" id="{6A0B88DB-ABFE-0647-9904-0047E64D0FD6}"/>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94A0C84D-A3D6-9C4A-AFCA-CD55668D21D8}"/>
              </a:ext>
            </a:extLst>
          </p:cNvPr>
          <p:cNvSpPr>
            <a:spLocks noGrp="1"/>
          </p:cNvSpPr>
          <p:nvPr>
            <p:ph type="sldNum" sz="quarter" idx="12"/>
          </p:nvPr>
        </p:nvSpPr>
        <p:spPr/>
        <p:txBody>
          <a:bodyPr/>
          <a:lstStyle/>
          <a:p>
            <a:pPr>
              <a:defRPr/>
            </a:pPr>
            <a:fld id="{917FF0BF-8AB5-8A43-997C-8B8811D9E399}" type="slidenum">
              <a:rPr lang="en-US" smtClean="0"/>
              <a:pPr>
                <a:defRPr/>
              </a:pPr>
              <a:t>‹#›</a:t>
            </a:fld>
            <a:endParaRPr lang="en-US"/>
          </a:p>
        </p:txBody>
      </p:sp>
    </p:spTree>
    <p:extLst>
      <p:ext uri="{BB962C8B-B14F-4D97-AF65-F5344CB8AC3E}">
        <p14:creationId xmlns:p14="http://schemas.microsoft.com/office/powerpoint/2010/main" val="376469933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CBAD7-825E-9B4D-9F29-D32B3D1D8E5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4FBB4E1-491B-6947-97EB-8FC2D888C2F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0C88F6-E562-CC4D-9D33-C934D099554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460F683-20F2-3F43-BFC7-238D576FC89B}"/>
              </a:ext>
            </a:extLst>
          </p:cNvPr>
          <p:cNvSpPr>
            <a:spLocks noGrp="1"/>
          </p:cNvSpPr>
          <p:nvPr>
            <p:ph type="dt" sz="half" idx="10"/>
          </p:nvPr>
        </p:nvSpPr>
        <p:spPr/>
        <p:txBody>
          <a:bodyPr/>
          <a:lstStyle/>
          <a:p>
            <a:pPr>
              <a:defRPr/>
            </a:pPr>
            <a:fld id="{13AC99D6-4C0C-1444-AEBA-83760B046720}" type="datetimeFigureOut">
              <a:rPr lang="en-US" smtClean="0"/>
              <a:pPr>
                <a:defRPr/>
              </a:pPr>
              <a:t>6/9/22</a:t>
            </a:fld>
            <a:endParaRPr lang="en-US"/>
          </a:p>
        </p:txBody>
      </p:sp>
      <p:sp>
        <p:nvSpPr>
          <p:cNvPr id="6" name="Footer Placeholder 5">
            <a:extLst>
              <a:ext uri="{FF2B5EF4-FFF2-40B4-BE49-F238E27FC236}">
                <a16:creationId xmlns:a16="http://schemas.microsoft.com/office/drawing/2014/main" id="{14D1B139-84B7-0F4F-BD89-E11CCD8F0EE3}"/>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40F816F7-00B2-BA41-AB12-D87565A1997F}"/>
              </a:ext>
            </a:extLst>
          </p:cNvPr>
          <p:cNvSpPr>
            <a:spLocks noGrp="1"/>
          </p:cNvSpPr>
          <p:nvPr>
            <p:ph type="sldNum" sz="quarter" idx="12"/>
          </p:nvPr>
        </p:nvSpPr>
        <p:spPr/>
        <p:txBody>
          <a:bodyPr/>
          <a:lstStyle/>
          <a:p>
            <a:pPr>
              <a:defRPr/>
            </a:pPr>
            <a:fld id="{40856138-EC3D-C74B-BC45-47FB8F10AA62}" type="slidenum">
              <a:rPr lang="en-US" smtClean="0"/>
              <a:pPr>
                <a:defRPr/>
              </a:pPr>
              <a:t>‹#›</a:t>
            </a:fld>
            <a:endParaRPr lang="en-US"/>
          </a:p>
        </p:txBody>
      </p:sp>
    </p:spTree>
    <p:extLst>
      <p:ext uri="{BB962C8B-B14F-4D97-AF65-F5344CB8AC3E}">
        <p14:creationId xmlns:p14="http://schemas.microsoft.com/office/powerpoint/2010/main" val="7839860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65FB6-4781-EF4C-A70A-63BA457F5EA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00D0BC1-C39E-E144-86F8-B002ECD6B1C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44721C12-A262-9640-9863-3C925D11744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3FBA59C-C2EE-4D4C-A178-D1B61A41F1B9}"/>
              </a:ext>
            </a:extLst>
          </p:cNvPr>
          <p:cNvSpPr>
            <a:spLocks noGrp="1"/>
          </p:cNvSpPr>
          <p:nvPr>
            <p:ph type="dt" sz="half" idx="10"/>
          </p:nvPr>
        </p:nvSpPr>
        <p:spPr/>
        <p:txBody>
          <a:bodyPr/>
          <a:lstStyle/>
          <a:p>
            <a:pPr>
              <a:defRPr/>
            </a:pPr>
            <a:fld id="{141632F0-FF0A-2945-9227-8036FB7D833B}" type="datetimeFigureOut">
              <a:rPr lang="en-US" smtClean="0"/>
              <a:pPr>
                <a:defRPr/>
              </a:pPr>
              <a:t>6/9/22</a:t>
            </a:fld>
            <a:endParaRPr lang="en-US"/>
          </a:p>
        </p:txBody>
      </p:sp>
      <p:sp>
        <p:nvSpPr>
          <p:cNvPr id="6" name="Footer Placeholder 5">
            <a:extLst>
              <a:ext uri="{FF2B5EF4-FFF2-40B4-BE49-F238E27FC236}">
                <a16:creationId xmlns:a16="http://schemas.microsoft.com/office/drawing/2014/main" id="{FA0BDEFE-DD09-A344-971B-A9F95BF7FE95}"/>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151C510-8EBA-1A4B-8E32-54CF2648BA62}"/>
              </a:ext>
            </a:extLst>
          </p:cNvPr>
          <p:cNvSpPr>
            <a:spLocks noGrp="1"/>
          </p:cNvSpPr>
          <p:nvPr>
            <p:ph type="sldNum" sz="quarter" idx="12"/>
          </p:nvPr>
        </p:nvSpPr>
        <p:spPr/>
        <p:txBody>
          <a:bodyPr/>
          <a:lstStyle/>
          <a:p>
            <a:pPr>
              <a:defRPr/>
            </a:pPr>
            <a:fld id="{94AAD4C7-EFA6-3546-8EE0-6A9D3C3CB5AC}" type="slidenum">
              <a:rPr lang="en-US" smtClean="0"/>
              <a:pPr>
                <a:defRPr/>
              </a:pPr>
              <a:t>‹#›</a:t>
            </a:fld>
            <a:endParaRPr lang="en-US"/>
          </a:p>
        </p:txBody>
      </p:sp>
    </p:spTree>
    <p:extLst>
      <p:ext uri="{BB962C8B-B14F-4D97-AF65-F5344CB8AC3E}">
        <p14:creationId xmlns:p14="http://schemas.microsoft.com/office/powerpoint/2010/main" val="7542222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AD91C-39AF-3B47-BCDE-81D1FCE5E8F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06C2DC-F6A5-DB46-9B10-CA2DFF89184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03E0C0-0D2C-D344-B574-01E8BA99866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62A67725-4C84-3E47-AC23-1FD10CA03E02}" type="datetimeFigureOut">
              <a:rPr lang="en-US" smtClean="0"/>
              <a:pPr>
                <a:defRPr/>
              </a:pPr>
              <a:t>6/9/22</a:t>
            </a:fld>
            <a:endParaRPr lang="en-US"/>
          </a:p>
        </p:txBody>
      </p:sp>
      <p:sp>
        <p:nvSpPr>
          <p:cNvPr id="5" name="Footer Placeholder 4">
            <a:extLst>
              <a:ext uri="{FF2B5EF4-FFF2-40B4-BE49-F238E27FC236}">
                <a16:creationId xmlns:a16="http://schemas.microsoft.com/office/drawing/2014/main" id="{291D2073-6764-434D-9418-E7869C3D89D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A2A3E0C4-86ED-4140-B782-78A874A38D4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313CFB95-FD71-F24C-A5E9-DEF28742E4E1}" type="slidenum">
              <a:rPr lang="en-US" smtClean="0"/>
              <a:pPr>
                <a:defRPr/>
              </a:pPr>
              <a:t>‹#›</a:t>
            </a:fld>
            <a:endParaRPr lang="en-US"/>
          </a:p>
        </p:txBody>
      </p:sp>
    </p:spTree>
    <p:extLst>
      <p:ext uri="{BB962C8B-B14F-4D97-AF65-F5344CB8AC3E}">
        <p14:creationId xmlns:p14="http://schemas.microsoft.com/office/powerpoint/2010/main" val="379901916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video" Target="https://www.youtube.com/embed/wNQ0RGMhSBo?feature=oembed" TargetMode="External"/><Relationship Id="rId6" Type="http://schemas.openxmlformats.org/officeDocument/2006/relationships/hyperlink" Target="http://bit.ly/Sakai-meaningful-learning" TargetMode="External"/><Relationship Id="rId5" Type="http://schemas.openxmlformats.org/officeDocument/2006/relationships/image" Target="../media/image25.jpe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hyperlink" Target="http://bit.ly/Sakai-Conversations"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video" Target="https://www.youtube.com/embed/dEAeeOTQmbQ?feature=oembed" TargetMode="External"/><Relationship Id="rId5" Type="http://schemas.openxmlformats.org/officeDocument/2006/relationships/image" Target="../media/image29.jpe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hyperlink" Target="https://bit.ly/Sakai-Open-Roadmap" TargetMode="External"/><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hyperlink" Target="https://bit.ly/Sakai-Open-Roadmap"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40.jpeg"/><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9"/>
        <p:cNvGrpSpPr/>
        <p:nvPr/>
      </p:nvGrpSpPr>
      <p:grpSpPr>
        <a:xfrm>
          <a:off x="0" y="0"/>
          <a:ext cx="0" cy="0"/>
          <a:chOff x="0" y="0"/>
          <a:chExt cx="0" cy="0"/>
        </a:xfrm>
      </p:grpSpPr>
      <p:sp>
        <p:nvSpPr>
          <p:cNvPr id="82" name="Google Shape;82;p2"/>
          <p:cNvSpPr txBox="1">
            <a:spLocks noGrp="1"/>
          </p:cNvSpPr>
          <p:nvPr>
            <p:ph type="title"/>
          </p:nvPr>
        </p:nvSpPr>
        <p:spPr>
          <a:xfrm>
            <a:off x="509335" y="1367970"/>
            <a:ext cx="8125329" cy="284933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4000"/>
              <a:buNone/>
            </a:pPr>
            <a:r>
              <a:rPr lang="en-US" dirty="0"/>
              <a:t>Back to the Future: </a:t>
            </a:r>
            <a:br>
              <a:rPr lang="en-US" dirty="0"/>
            </a:br>
            <a:r>
              <a:rPr lang="en-US" dirty="0"/>
              <a:t>How LTI Advantage </a:t>
            </a:r>
            <a:br>
              <a:rPr lang="en-US" dirty="0"/>
            </a:br>
            <a:r>
              <a:rPr lang="en-US" dirty="0"/>
              <a:t>Enables the Boutique LMS</a:t>
            </a:r>
            <a:br>
              <a:rPr lang="en-US" dirty="0"/>
            </a:br>
            <a:r>
              <a:rPr lang="en-US" sz="2400" dirty="0"/>
              <a:t>Charles R. Severance, </a:t>
            </a:r>
            <a:r>
              <a:rPr lang="en-US" sz="2400" dirty="0" err="1"/>
              <a:t>SakaiLMS.org</a:t>
            </a:r>
            <a:r>
              <a:rPr lang="en-US" sz="2400" dirty="0"/>
              <a:t> </a:t>
            </a:r>
            <a:br>
              <a:rPr lang="en-US" sz="2400" dirty="0"/>
            </a:br>
            <a:r>
              <a:rPr lang="en-US" sz="2400" dirty="0"/>
              <a:t>Julianne Morgan, University of Dayton</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60" name="Google Shape;260;p12"/>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4000"/>
              <a:buNone/>
            </a:pPr>
            <a:r>
              <a:rPr lang="en-US"/>
              <a:t>LMS Squid Diagram 2021</a:t>
            </a:r>
            <a:endParaRPr/>
          </a:p>
        </p:txBody>
      </p:sp>
      <p:pic>
        <p:nvPicPr>
          <p:cNvPr id="261" name="Google Shape;261;p12" descr="Chart&#10;&#10;Description automatically generated"/>
          <p:cNvPicPr preferRelativeResize="0"/>
          <p:nvPr/>
        </p:nvPicPr>
        <p:blipFill rotWithShape="1">
          <a:blip r:embed="rId3">
            <a:alphaModFix/>
          </a:blip>
          <a:srcRect/>
          <a:stretch/>
        </p:blipFill>
        <p:spPr>
          <a:xfrm>
            <a:off x="1356264" y="298946"/>
            <a:ext cx="6320154" cy="41122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3"/>
          <p:cNvSpPr txBox="1">
            <a:spLocks noGrp="1"/>
          </p:cNvSpPr>
          <p:nvPr>
            <p:ph type="body" idx="1"/>
          </p:nvPr>
        </p:nvSpPr>
        <p:spPr>
          <a:xfrm>
            <a:off x="497305" y="1203158"/>
            <a:ext cx="4213488" cy="3159666"/>
          </a:xfrm>
          <a:prstGeom prst="rect">
            <a:avLst/>
          </a:prstGeom>
          <a:noFill/>
          <a:ln>
            <a:noFill/>
          </a:ln>
        </p:spPr>
        <p:txBody>
          <a:bodyPr spcFirstLastPara="1" wrap="square" lIns="91425" tIns="45700" rIns="91425" bIns="45700" anchor="t" anchorCtr="0">
            <a:noAutofit/>
          </a:bodyPr>
          <a:lstStyle/>
          <a:p>
            <a:pPr marL="342900" lvl="0" indent="-139700" algn="l" rtl="0">
              <a:lnSpc>
                <a:spcPct val="100000"/>
              </a:lnSpc>
              <a:spcBef>
                <a:spcPts val="0"/>
              </a:spcBef>
              <a:spcAft>
                <a:spcPts val="0"/>
              </a:spcAft>
              <a:buClr>
                <a:srgbClr val="789C4A"/>
              </a:buClr>
              <a:buSzPts val="3200"/>
              <a:buFont typeface="Arial"/>
              <a:buNone/>
            </a:pPr>
            <a:r>
              <a:rPr lang="en-US" sz="2000" dirty="0"/>
              <a:t>Founded </a:t>
            </a:r>
            <a:r>
              <a:rPr lang="en-US" sz="2000" u="sng" dirty="0">
                <a:solidFill>
                  <a:srgbClr val="203E52"/>
                </a:solidFill>
              </a:rPr>
              <a:t>IMS Learning Tools Interoperability </a:t>
            </a:r>
            <a:r>
              <a:rPr lang="en-US" sz="2000" dirty="0"/>
              <a:t>WG in 2005</a:t>
            </a:r>
            <a:endParaRPr dirty="0"/>
          </a:p>
          <a:p>
            <a:pPr marL="342900" lvl="0" indent="-139700" algn="l" rtl="0">
              <a:lnSpc>
                <a:spcPct val="100000"/>
              </a:lnSpc>
              <a:spcBef>
                <a:spcPts val="0"/>
              </a:spcBef>
              <a:spcAft>
                <a:spcPts val="0"/>
              </a:spcAft>
              <a:buSzPts val="3200"/>
              <a:buNone/>
            </a:pPr>
            <a:r>
              <a:rPr lang="en-US" sz="2000" dirty="0"/>
              <a:t>Founded </a:t>
            </a:r>
            <a:r>
              <a:rPr lang="en-US" sz="2000" u="sng" dirty="0">
                <a:solidFill>
                  <a:srgbClr val="203E52"/>
                </a:solidFill>
              </a:rPr>
              <a:t>IMS Common Cartridge </a:t>
            </a:r>
            <a:r>
              <a:rPr lang="en-US" sz="2000" dirty="0">
                <a:solidFill>
                  <a:srgbClr val="203E52"/>
                </a:solidFill>
              </a:rPr>
              <a:t>WG</a:t>
            </a:r>
            <a:r>
              <a:rPr lang="en-US" sz="2000" dirty="0"/>
              <a:t> in 2006</a:t>
            </a:r>
            <a:endParaRPr dirty="0"/>
          </a:p>
          <a:p>
            <a:pPr marL="342900" lvl="0" indent="-139700" algn="l" rtl="0">
              <a:lnSpc>
                <a:spcPct val="100000"/>
              </a:lnSpc>
              <a:spcBef>
                <a:spcPts val="0"/>
              </a:spcBef>
              <a:spcAft>
                <a:spcPts val="0"/>
              </a:spcAft>
              <a:buSzPts val="3200"/>
              <a:buNone/>
            </a:pPr>
            <a:r>
              <a:rPr lang="en-US" sz="2000" dirty="0"/>
              <a:t>Provides </a:t>
            </a:r>
            <a:r>
              <a:rPr lang="en-US" sz="2000" u="sng" dirty="0">
                <a:solidFill>
                  <a:srgbClr val="203E52"/>
                </a:solidFill>
              </a:rPr>
              <a:t>open-source</a:t>
            </a:r>
            <a:r>
              <a:rPr lang="en-US" sz="2000" dirty="0">
                <a:solidFill>
                  <a:srgbClr val="203E52"/>
                </a:solidFill>
              </a:rPr>
              <a:t> </a:t>
            </a:r>
            <a:r>
              <a:rPr lang="en-US" sz="2000" dirty="0"/>
              <a:t>reference implementations</a:t>
            </a:r>
            <a:endParaRPr dirty="0"/>
          </a:p>
          <a:p>
            <a:pPr marL="342900" lvl="0" indent="-139700" algn="l" rtl="0">
              <a:lnSpc>
                <a:spcPct val="100000"/>
              </a:lnSpc>
              <a:spcBef>
                <a:spcPts val="0"/>
              </a:spcBef>
              <a:spcAft>
                <a:spcPts val="0"/>
              </a:spcAft>
              <a:buSzPts val="3200"/>
              <a:buNone/>
            </a:pPr>
            <a:r>
              <a:rPr lang="en-US" sz="2000" dirty="0"/>
              <a:t>Free </a:t>
            </a:r>
            <a:r>
              <a:rPr lang="en-US" sz="2000" u="sng" dirty="0">
                <a:solidFill>
                  <a:srgbClr val="203E52"/>
                </a:solidFill>
              </a:rPr>
              <a:t>test platform</a:t>
            </a:r>
            <a:r>
              <a:rPr lang="en-US" sz="2000" dirty="0">
                <a:solidFill>
                  <a:srgbClr val="203E52"/>
                </a:solidFill>
              </a:rPr>
              <a:t> </a:t>
            </a:r>
            <a:r>
              <a:rPr lang="en-US" sz="2000" dirty="0"/>
              <a:t>for LTI advantage</a:t>
            </a:r>
            <a:endParaRPr dirty="0"/>
          </a:p>
          <a:p>
            <a:pPr marL="342900" lvl="0" indent="-139700" algn="l" rtl="0">
              <a:lnSpc>
                <a:spcPct val="100000"/>
              </a:lnSpc>
              <a:spcBef>
                <a:spcPts val="0"/>
              </a:spcBef>
              <a:spcAft>
                <a:spcPts val="0"/>
              </a:spcAft>
              <a:buSzPts val="3200"/>
              <a:buNone/>
            </a:pPr>
            <a:r>
              <a:rPr lang="en-US" sz="2000" dirty="0"/>
              <a:t>Extensive </a:t>
            </a:r>
            <a:r>
              <a:rPr lang="en-US" sz="2000" u="sng" dirty="0">
                <a:solidFill>
                  <a:srgbClr val="203E52"/>
                </a:solidFill>
              </a:rPr>
              <a:t>mentoring</a:t>
            </a:r>
            <a:r>
              <a:rPr lang="en-US" sz="2000" dirty="0"/>
              <a:t> of LTI Tool Providers</a:t>
            </a:r>
            <a:endParaRPr dirty="0"/>
          </a:p>
          <a:p>
            <a:pPr marL="342900" lvl="0" indent="-139700" algn="l" rtl="0">
              <a:lnSpc>
                <a:spcPct val="100000"/>
              </a:lnSpc>
              <a:spcBef>
                <a:spcPts val="0"/>
              </a:spcBef>
              <a:spcAft>
                <a:spcPts val="0"/>
              </a:spcAft>
              <a:buClr>
                <a:srgbClr val="789C4A"/>
              </a:buClr>
              <a:buSzPts val="3200"/>
              <a:buFont typeface="Arial"/>
              <a:buNone/>
            </a:pPr>
            <a:endParaRPr sz="2000" dirty="0"/>
          </a:p>
        </p:txBody>
      </p:sp>
      <p:sp>
        <p:nvSpPr>
          <p:cNvPr id="267" name="Google Shape;267;p1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a:t>SakaiLMS.org R/D Impact</a:t>
            </a:r>
            <a:endParaRPr/>
          </a:p>
        </p:txBody>
      </p:sp>
      <p:pic>
        <p:nvPicPr>
          <p:cNvPr id="271" name="Google Shape;271;p13" descr="A person's arm with a tattoo on it&#10;&#10;Description automatically generated with low confidence"/>
          <p:cNvPicPr preferRelativeResize="0"/>
          <p:nvPr/>
        </p:nvPicPr>
        <p:blipFill rotWithShape="1">
          <a:blip r:embed="rId3">
            <a:alphaModFix/>
          </a:blip>
          <a:srcRect/>
          <a:stretch/>
        </p:blipFill>
        <p:spPr>
          <a:xfrm>
            <a:off x="5318986" y="1187477"/>
            <a:ext cx="1853384" cy="1384273"/>
          </a:xfrm>
          <a:prstGeom prst="rect">
            <a:avLst/>
          </a:prstGeom>
          <a:noFill/>
          <a:ln>
            <a:noFill/>
          </a:ln>
        </p:spPr>
      </p:pic>
      <p:pic>
        <p:nvPicPr>
          <p:cNvPr id="272" name="Google Shape;272;p13" descr="A picture containing person, indoor&#10;&#10;Description automatically generated"/>
          <p:cNvPicPr preferRelativeResize="0"/>
          <p:nvPr/>
        </p:nvPicPr>
        <p:blipFill rotWithShape="1">
          <a:blip r:embed="rId4">
            <a:alphaModFix/>
          </a:blip>
          <a:srcRect/>
          <a:stretch/>
        </p:blipFill>
        <p:spPr>
          <a:xfrm>
            <a:off x="5468030" y="2681122"/>
            <a:ext cx="1555297" cy="20737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9" name="Google Shape;279;p14"/>
          <p:cNvSpPr/>
          <p:nvPr/>
        </p:nvSpPr>
        <p:spPr>
          <a:xfrm>
            <a:off x="2939795" y="386806"/>
            <a:ext cx="1739646" cy="1248156"/>
          </a:xfrm>
          <a:prstGeom prst="roundRect">
            <a:avLst>
              <a:gd name="adj" fmla="val 16667"/>
            </a:avLst>
          </a:prstGeom>
          <a:solidFill>
            <a:srgbClr val="76923C"/>
          </a:solidFill>
          <a:ln w="25400" cap="flat" cmpd="sng">
            <a:solidFill>
              <a:srgbClr val="4F61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Student</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Information</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System</a:t>
            </a:r>
            <a:endParaRPr/>
          </a:p>
        </p:txBody>
      </p:sp>
      <p:sp>
        <p:nvSpPr>
          <p:cNvPr id="280" name="Google Shape;280;p14"/>
          <p:cNvSpPr/>
          <p:nvPr/>
        </p:nvSpPr>
        <p:spPr>
          <a:xfrm>
            <a:off x="2923466" y="1687721"/>
            <a:ext cx="1739646" cy="2576322"/>
          </a:xfrm>
          <a:prstGeom prst="roundRect">
            <a:avLst>
              <a:gd name="adj" fmla="val 16667"/>
            </a:avLst>
          </a:prstGeom>
          <a:solidFill>
            <a:srgbClr val="5F497A"/>
          </a:solidFill>
          <a:ln w="25400" cap="flat" cmpd="sng">
            <a:solidFill>
              <a:srgbClr val="3F31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Canvas</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Blackboard</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Brightspace</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a:t>
            </a:r>
            <a:endParaRPr/>
          </a:p>
        </p:txBody>
      </p:sp>
      <p:sp>
        <p:nvSpPr>
          <p:cNvPr id="281" name="Google Shape;281;p14"/>
          <p:cNvSpPr/>
          <p:nvPr/>
        </p:nvSpPr>
        <p:spPr>
          <a:xfrm>
            <a:off x="7088558" y="1701437"/>
            <a:ext cx="1837944" cy="1974904"/>
          </a:xfrm>
          <a:prstGeom prst="roundRect">
            <a:avLst>
              <a:gd name="adj" fmla="val 16667"/>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82" name="Google Shape;282;p14"/>
          <p:cNvSpPr/>
          <p:nvPr/>
        </p:nvSpPr>
        <p:spPr>
          <a:xfrm>
            <a:off x="4663112" y="2112917"/>
            <a:ext cx="2425446" cy="562356"/>
          </a:xfrm>
          <a:prstGeom prst="leftRightArrow">
            <a:avLst>
              <a:gd name="adj1" fmla="val 50000"/>
              <a:gd name="adj2" fmla="val 50000"/>
            </a:avLst>
          </a:prstGeom>
          <a:solidFill>
            <a:schemeClr val="dk1"/>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LTI Advantage</a:t>
            </a:r>
            <a:endParaRPr/>
          </a:p>
        </p:txBody>
      </p:sp>
      <p:pic>
        <p:nvPicPr>
          <p:cNvPr id="283" name="Google Shape;283;p14"/>
          <p:cNvPicPr preferRelativeResize="0"/>
          <p:nvPr/>
        </p:nvPicPr>
        <p:blipFill rotWithShape="1">
          <a:blip r:embed="rId3">
            <a:alphaModFix/>
          </a:blip>
          <a:srcRect/>
          <a:stretch/>
        </p:blipFill>
        <p:spPr>
          <a:xfrm>
            <a:off x="7188565" y="3859049"/>
            <a:ext cx="1637930" cy="456983"/>
          </a:xfrm>
          <a:prstGeom prst="rect">
            <a:avLst/>
          </a:prstGeom>
          <a:solidFill>
            <a:schemeClr val="dk1"/>
          </a:solidFill>
          <a:ln>
            <a:noFill/>
          </a:ln>
        </p:spPr>
      </p:pic>
      <p:pic>
        <p:nvPicPr>
          <p:cNvPr id="284" name="Google Shape;284;p14"/>
          <p:cNvPicPr preferRelativeResize="0"/>
          <p:nvPr/>
        </p:nvPicPr>
        <p:blipFill rotWithShape="1">
          <a:blip r:embed="rId4">
            <a:alphaModFix/>
          </a:blip>
          <a:srcRect/>
          <a:stretch/>
        </p:blipFill>
        <p:spPr>
          <a:xfrm>
            <a:off x="556350" y="63391"/>
            <a:ext cx="1688211" cy="1688211"/>
          </a:xfrm>
          <a:prstGeom prst="rect">
            <a:avLst/>
          </a:prstGeom>
          <a:noFill/>
          <a:ln>
            <a:noFill/>
          </a:ln>
        </p:spPr>
      </p:pic>
      <p:pic>
        <p:nvPicPr>
          <p:cNvPr id="285" name="Google Shape;285;p14"/>
          <p:cNvPicPr preferRelativeResize="0"/>
          <p:nvPr/>
        </p:nvPicPr>
        <p:blipFill rotWithShape="1">
          <a:blip r:embed="rId5">
            <a:alphaModFix/>
          </a:blip>
          <a:srcRect/>
          <a:stretch/>
        </p:blipFill>
        <p:spPr>
          <a:xfrm>
            <a:off x="5089451" y="439565"/>
            <a:ext cx="1572768" cy="1572768"/>
          </a:xfrm>
          <a:prstGeom prst="rect">
            <a:avLst/>
          </a:prstGeom>
          <a:noFill/>
          <a:ln>
            <a:noFill/>
          </a:ln>
        </p:spPr>
      </p:pic>
      <p:pic>
        <p:nvPicPr>
          <p:cNvPr id="286" name="Google Shape;286;p14"/>
          <p:cNvPicPr preferRelativeResize="0"/>
          <p:nvPr/>
        </p:nvPicPr>
        <p:blipFill rotWithShape="1">
          <a:blip r:embed="rId6">
            <a:alphaModFix/>
          </a:blip>
          <a:srcRect/>
          <a:stretch/>
        </p:blipFill>
        <p:spPr>
          <a:xfrm>
            <a:off x="1400455" y="3216112"/>
            <a:ext cx="1285875" cy="1285875"/>
          </a:xfrm>
          <a:prstGeom prst="rect">
            <a:avLst/>
          </a:prstGeom>
          <a:noFill/>
          <a:ln>
            <a:noFill/>
          </a:ln>
        </p:spPr>
      </p:pic>
      <p:pic>
        <p:nvPicPr>
          <p:cNvPr id="287" name="Google Shape;287;p14"/>
          <p:cNvPicPr preferRelativeResize="0"/>
          <p:nvPr/>
        </p:nvPicPr>
        <p:blipFill rotWithShape="1">
          <a:blip r:embed="rId7">
            <a:alphaModFix/>
          </a:blip>
          <a:srcRect/>
          <a:stretch/>
        </p:blipFill>
        <p:spPr>
          <a:xfrm>
            <a:off x="7288573" y="2533170"/>
            <a:ext cx="1437914" cy="311639"/>
          </a:xfrm>
          <a:prstGeom prst="rect">
            <a:avLst/>
          </a:prstGeom>
          <a:solidFill>
            <a:schemeClr val="lt1"/>
          </a:solidFill>
          <a:ln w="9525" cap="flat" cmpd="sng">
            <a:solidFill>
              <a:schemeClr val="dk1"/>
            </a:solidFill>
            <a:prstDash val="solid"/>
            <a:round/>
            <a:headEnd type="none" w="sm" len="sm"/>
            <a:tailEnd type="none" w="sm" len="sm"/>
          </a:ln>
        </p:spPr>
      </p:pic>
      <p:cxnSp>
        <p:nvCxnSpPr>
          <p:cNvPr id="288" name="Google Shape;288;p14"/>
          <p:cNvCxnSpPr>
            <a:endCxn id="280" idx="1"/>
          </p:cNvCxnSpPr>
          <p:nvPr/>
        </p:nvCxnSpPr>
        <p:spPr>
          <a:xfrm>
            <a:off x="1733066" y="1093382"/>
            <a:ext cx="1190400" cy="1882500"/>
          </a:xfrm>
          <a:prstGeom prst="straightConnector1">
            <a:avLst/>
          </a:prstGeom>
          <a:noFill/>
          <a:ln w="57150" cap="flat" cmpd="sng">
            <a:solidFill>
              <a:schemeClr val="dk1"/>
            </a:solidFill>
            <a:prstDash val="solid"/>
            <a:round/>
            <a:headEnd type="none" w="sm" len="sm"/>
            <a:tailEnd type="none" w="sm" len="sm"/>
          </a:ln>
        </p:spPr>
      </p:cxnSp>
      <p:cxnSp>
        <p:nvCxnSpPr>
          <p:cNvPr id="289" name="Google Shape;289;p14"/>
          <p:cNvCxnSpPr>
            <a:stCxn id="286" idx="3"/>
            <a:endCxn id="280" idx="1"/>
          </p:cNvCxnSpPr>
          <p:nvPr/>
        </p:nvCxnSpPr>
        <p:spPr>
          <a:xfrm rot="10800000" flipH="1">
            <a:off x="2686330" y="2975850"/>
            <a:ext cx="237000" cy="883200"/>
          </a:xfrm>
          <a:prstGeom prst="straightConnector1">
            <a:avLst/>
          </a:prstGeom>
          <a:noFill/>
          <a:ln w="57150" cap="flat" cmpd="sng">
            <a:solidFill>
              <a:schemeClr val="dk1"/>
            </a:solidFill>
            <a:prstDash val="solid"/>
            <a:round/>
            <a:headEnd type="none" w="sm" len="sm"/>
            <a:tailEnd type="none" w="sm" len="sm"/>
          </a:ln>
        </p:spPr>
      </p:cxnSp>
      <p:sp>
        <p:nvSpPr>
          <p:cNvPr id="290" name="Google Shape;290;p14"/>
          <p:cNvSpPr txBox="1"/>
          <p:nvPr/>
        </p:nvSpPr>
        <p:spPr>
          <a:xfrm>
            <a:off x="5021035" y="2946044"/>
            <a:ext cx="181011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SSO / Launch</a:t>
            </a:r>
            <a:endParaRPr/>
          </a:p>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Synchronized roster</a:t>
            </a:r>
            <a:endParaRPr/>
          </a:p>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Synchronized grades</a:t>
            </a:r>
            <a:endParaRPr/>
          </a:p>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Deep Linking</a:t>
            </a:r>
            <a:endParaRPr/>
          </a:p>
        </p:txBody>
      </p:sp>
      <p:pic>
        <p:nvPicPr>
          <p:cNvPr id="291" name="Google Shape;291;p14"/>
          <p:cNvPicPr preferRelativeResize="0"/>
          <p:nvPr/>
        </p:nvPicPr>
        <p:blipFill rotWithShape="1">
          <a:blip r:embed="rId8">
            <a:alphaModFix/>
          </a:blip>
          <a:srcRect/>
          <a:stretch/>
        </p:blipFill>
        <p:spPr>
          <a:xfrm>
            <a:off x="-32596" y="1010884"/>
            <a:ext cx="1712414" cy="1712414"/>
          </a:xfrm>
          <a:prstGeom prst="rect">
            <a:avLst/>
          </a:prstGeom>
          <a:noFill/>
          <a:ln>
            <a:noFill/>
          </a:ln>
        </p:spPr>
      </p:pic>
      <p:pic>
        <p:nvPicPr>
          <p:cNvPr id="292" name="Google Shape;292;p14"/>
          <p:cNvPicPr preferRelativeResize="0"/>
          <p:nvPr/>
        </p:nvPicPr>
        <p:blipFill rotWithShape="1">
          <a:blip r:embed="rId9">
            <a:alphaModFix/>
          </a:blip>
          <a:srcRect/>
          <a:stretch/>
        </p:blipFill>
        <p:spPr>
          <a:xfrm>
            <a:off x="-154596" y="2503514"/>
            <a:ext cx="1771650" cy="1771650"/>
          </a:xfrm>
          <a:prstGeom prst="rect">
            <a:avLst/>
          </a:prstGeom>
          <a:noFill/>
          <a:ln>
            <a:noFill/>
          </a:ln>
        </p:spPr>
      </p:pic>
      <p:cxnSp>
        <p:nvCxnSpPr>
          <p:cNvPr id="293" name="Google Shape;293;p14"/>
          <p:cNvCxnSpPr/>
          <p:nvPr/>
        </p:nvCxnSpPr>
        <p:spPr>
          <a:xfrm>
            <a:off x="1072508" y="1913618"/>
            <a:ext cx="1850959" cy="1075671"/>
          </a:xfrm>
          <a:prstGeom prst="straightConnector1">
            <a:avLst/>
          </a:prstGeom>
          <a:noFill/>
          <a:ln w="57150" cap="flat" cmpd="sng">
            <a:solidFill>
              <a:schemeClr val="dk1"/>
            </a:solidFill>
            <a:prstDash val="solid"/>
            <a:round/>
            <a:headEnd type="none" w="sm" len="sm"/>
            <a:tailEnd type="none" w="sm" len="sm"/>
          </a:ln>
        </p:spPr>
      </p:cxnSp>
      <p:cxnSp>
        <p:nvCxnSpPr>
          <p:cNvPr id="294" name="Google Shape;294;p14"/>
          <p:cNvCxnSpPr>
            <a:endCxn id="280" idx="1"/>
          </p:cNvCxnSpPr>
          <p:nvPr/>
        </p:nvCxnSpPr>
        <p:spPr>
          <a:xfrm rot="10800000" flipH="1">
            <a:off x="1400366" y="2975882"/>
            <a:ext cx="1523100" cy="150300"/>
          </a:xfrm>
          <a:prstGeom prst="straightConnector1">
            <a:avLst/>
          </a:prstGeom>
          <a:noFill/>
          <a:ln w="57150" cap="flat" cmpd="sng">
            <a:solidFill>
              <a:schemeClr val="dk1"/>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70"/>
        <p:cNvGrpSpPr/>
        <p:nvPr/>
      </p:nvGrpSpPr>
      <p:grpSpPr>
        <a:xfrm>
          <a:off x="0" y="0"/>
          <a:ext cx="0" cy="0"/>
          <a:chOff x="0" y="0"/>
          <a:chExt cx="0" cy="0"/>
        </a:xfrm>
      </p:grpSpPr>
      <p:sp>
        <p:nvSpPr>
          <p:cNvPr id="273" name="Google Shape;273;p17"/>
          <p:cNvSpPr txBox="1">
            <a:spLocks noGrp="1"/>
          </p:cNvSpPr>
          <p:nvPr>
            <p:ph type="title"/>
          </p:nvPr>
        </p:nvSpPr>
        <p:spPr>
          <a:xfrm>
            <a:off x="3523315" y="1335698"/>
            <a:ext cx="5424771" cy="284933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4000"/>
              <a:buNone/>
            </a:pPr>
            <a:r>
              <a:rPr lang="en-US" dirty="0"/>
              <a:t>Advantage: </a:t>
            </a:r>
            <a:r>
              <a:rPr lang="en-US" dirty="0" err="1"/>
              <a:t>SakaiLMS</a:t>
            </a:r>
            <a:br>
              <a:rPr lang="en-US" dirty="0"/>
            </a:br>
            <a:br>
              <a:rPr lang="en-US" dirty="0"/>
            </a:br>
            <a:r>
              <a:rPr lang="en-US" dirty="0"/>
              <a:t>Best LMS for Learning</a:t>
            </a:r>
            <a:endParaRPr sz="2400" dirty="0"/>
          </a:p>
        </p:txBody>
      </p:sp>
      <p:pic>
        <p:nvPicPr>
          <p:cNvPr id="276" name="Google Shape;276;p17" descr="Icon&#10;&#10;Description automatically generated"/>
          <p:cNvPicPr preferRelativeResize="0"/>
          <p:nvPr/>
        </p:nvPicPr>
        <p:blipFill rotWithShape="1">
          <a:blip r:embed="rId4">
            <a:alphaModFix/>
          </a:blip>
          <a:srcRect/>
          <a:stretch/>
        </p:blipFill>
        <p:spPr>
          <a:xfrm>
            <a:off x="195915" y="1335698"/>
            <a:ext cx="3327400" cy="229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74A8B7E-21A2-CA3B-34A9-AF7E92840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89" y="933061"/>
            <a:ext cx="7485225" cy="421043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CDE77D6-6A12-C34D-22AA-B3199BB9F404}"/>
              </a:ext>
            </a:extLst>
          </p:cNvPr>
          <p:cNvSpPr>
            <a:spLocks noGrp="1"/>
          </p:cNvSpPr>
          <p:nvPr>
            <p:ph type="title"/>
          </p:nvPr>
        </p:nvSpPr>
        <p:spPr>
          <a:xfrm>
            <a:off x="2184808" y="75811"/>
            <a:ext cx="4774384" cy="857250"/>
          </a:xfrm>
        </p:spPr>
        <p:txBody>
          <a:bodyPr/>
          <a:lstStyle/>
          <a:p>
            <a:r>
              <a:rPr lang="en-US" dirty="0">
                <a:latin typeface="Calibri" panose="020F0502020204030204" pitchFamily="34" charset="0"/>
                <a:cs typeface="Calibri" panose="020F0502020204030204" pitchFamily="34" charset="0"/>
              </a:rPr>
              <a:t>Meaningful Learning</a:t>
            </a:r>
          </a:p>
        </p:txBody>
      </p:sp>
    </p:spTree>
    <p:extLst>
      <p:ext uri="{BB962C8B-B14F-4D97-AF65-F5344CB8AC3E}">
        <p14:creationId xmlns:p14="http://schemas.microsoft.com/office/powerpoint/2010/main" val="2552251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DE77D6-6A12-C34D-22AA-B3199BB9F404}"/>
              </a:ext>
            </a:extLst>
          </p:cNvPr>
          <p:cNvSpPr>
            <a:spLocks noGrp="1"/>
          </p:cNvSpPr>
          <p:nvPr>
            <p:ph type="title"/>
          </p:nvPr>
        </p:nvSpPr>
        <p:spPr>
          <a:xfrm>
            <a:off x="2387192" y="75811"/>
            <a:ext cx="4774384" cy="857250"/>
          </a:xfrm>
        </p:spPr>
        <p:txBody>
          <a:bodyPr/>
          <a:lstStyle/>
          <a:p>
            <a:r>
              <a:rPr lang="en-US" dirty="0">
                <a:latin typeface="Calibri" panose="020F0502020204030204" pitchFamily="34" charset="0"/>
                <a:cs typeface="Calibri" panose="020F0502020204030204" pitchFamily="34" charset="0"/>
              </a:rPr>
              <a:t>Meaningful Learning</a:t>
            </a:r>
          </a:p>
        </p:txBody>
      </p:sp>
      <p:pic>
        <p:nvPicPr>
          <p:cNvPr id="3074" name="Picture 2">
            <a:extLst>
              <a:ext uri="{FF2B5EF4-FFF2-40B4-BE49-F238E27FC236}">
                <a16:creationId xmlns:a16="http://schemas.microsoft.com/office/drawing/2014/main" id="{E216962B-D3A9-5061-DD97-4532A1774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478" y="847920"/>
            <a:ext cx="7501812" cy="421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539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DE77D6-6A12-C34D-22AA-B3199BB9F404}"/>
              </a:ext>
            </a:extLst>
          </p:cNvPr>
          <p:cNvSpPr>
            <a:spLocks noGrp="1"/>
          </p:cNvSpPr>
          <p:nvPr>
            <p:ph type="title"/>
          </p:nvPr>
        </p:nvSpPr>
        <p:spPr>
          <a:xfrm>
            <a:off x="2387192" y="75811"/>
            <a:ext cx="4774384" cy="857250"/>
          </a:xfrm>
        </p:spPr>
        <p:txBody>
          <a:bodyPr/>
          <a:lstStyle/>
          <a:p>
            <a:r>
              <a:rPr lang="en-US" dirty="0">
                <a:latin typeface="Calibri" panose="020F0502020204030204" pitchFamily="34" charset="0"/>
                <a:cs typeface="Calibri" panose="020F0502020204030204" pitchFamily="34" charset="0"/>
              </a:rPr>
              <a:t>Meaningful Learning</a:t>
            </a:r>
          </a:p>
        </p:txBody>
      </p:sp>
      <p:pic>
        <p:nvPicPr>
          <p:cNvPr id="5122" name="Picture 2">
            <a:extLst>
              <a:ext uri="{FF2B5EF4-FFF2-40B4-BE49-F238E27FC236}">
                <a16:creationId xmlns:a16="http://schemas.microsoft.com/office/drawing/2014/main" id="{4EF7FB49-1C2F-EF43-D584-E3BC634CB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387" y="857250"/>
            <a:ext cx="7485225" cy="421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220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58403" y="422910"/>
            <a:ext cx="6799967" cy="857250"/>
          </a:xfrm>
        </p:spPr>
        <p:txBody>
          <a:bodyPr/>
          <a:lstStyle/>
          <a:p>
            <a:r>
              <a:rPr lang="en-US" dirty="0">
                <a:latin typeface="Calibri" panose="020F0502020204030204" pitchFamily="34" charset="0"/>
                <a:cs typeface="Calibri" panose="020F0502020204030204" pitchFamily="34" charset="0"/>
              </a:rPr>
              <a:t>Meaningful Learning</a:t>
            </a:r>
          </a:p>
        </p:txBody>
      </p:sp>
      <p:sp>
        <p:nvSpPr>
          <p:cNvPr id="7" name="Google Shape;453;p38">
            <a:extLst>
              <a:ext uri="{FF2B5EF4-FFF2-40B4-BE49-F238E27FC236}">
                <a16:creationId xmlns:a16="http://schemas.microsoft.com/office/drawing/2014/main" id="{D4A97EEF-325A-CA4B-B972-3FA0DCA73AD0}"/>
              </a:ext>
            </a:extLst>
          </p:cNvPr>
          <p:cNvSpPr txBox="1"/>
          <p:nvPr/>
        </p:nvSpPr>
        <p:spPr>
          <a:xfrm>
            <a:off x="2235522" y="3830289"/>
            <a:ext cx="5070107" cy="4039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Calibri" panose="020F0502020204030204" pitchFamily="34" charset="0"/>
                <a:ea typeface="Roboto"/>
                <a:cs typeface="Calibri" panose="020F0502020204030204" pitchFamily="34" charset="0"/>
                <a:sym typeface="Roboto"/>
              </a:rPr>
              <a:t>Sakai Lessons: </a:t>
            </a:r>
            <a:r>
              <a:rPr lang="en-US" sz="1425" i="1" dirty="0">
                <a:solidFill>
                  <a:schemeClr val="dk1"/>
                </a:solidFill>
                <a:latin typeface="Calibri" panose="020F0502020204030204" pitchFamily="34" charset="0"/>
                <a:ea typeface="Roboto"/>
                <a:cs typeface="Calibri" panose="020F0502020204030204" pitchFamily="34" charset="0"/>
                <a:sym typeface="Roboto"/>
              </a:rPr>
              <a:t>D</a:t>
            </a:r>
            <a:r>
              <a:rPr lang="en-US" sz="1425" b="0" i="1" u="none" strike="noStrike" cap="none" dirty="0">
                <a:solidFill>
                  <a:schemeClr val="dk1"/>
                </a:solidFill>
                <a:latin typeface="Calibri" panose="020F0502020204030204" pitchFamily="34" charset="0"/>
                <a:ea typeface="Roboto"/>
                <a:cs typeface="Calibri" panose="020F0502020204030204" pitchFamily="34" charset="0"/>
                <a:sym typeface="Roboto"/>
              </a:rPr>
              <a:t>eep student learning</a:t>
            </a:r>
            <a:endParaRPr sz="1425" b="0" i="1" u="none" strike="noStrike" cap="none" dirty="0">
              <a:solidFill>
                <a:srgbClr val="000000"/>
              </a:solidFill>
              <a:latin typeface="Calibri" panose="020F0502020204030204" pitchFamily="34" charset="0"/>
              <a:ea typeface="Roboto"/>
              <a:cs typeface="Calibri" panose="020F0502020204030204" pitchFamily="34" charset="0"/>
              <a:sym typeface="Roboto"/>
            </a:endParaRPr>
          </a:p>
        </p:txBody>
      </p:sp>
      <p:pic>
        <p:nvPicPr>
          <p:cNvPr id="8" name="Online Media 3" descr="Marissa - Lessons Testimonial">
            <a:hlinkClick r:id="" action="ppaction://media"/>
            <a:extLst>
              <a:ext uri="{FF2B5EF4-FFF2-40B4-BE49-F238E27FC236}">
                <a16:creationId xmlns:a16="http://schemas.microsoft.com/office/drawing/2014/main" id="{DBBA27A4-9A45-644D-9FDC-44976226727C}"/>
              </a:ext>
            </a:extLst>
          </p:cNvPr>
          <p:cNvPicPr>
            <a:picLocks noRot="1" noChangeAspect="1"/>
          </p:cNvPicPr>
          <p:nvPr>
            <a:videoFile r:link="rId1"/>
          </p:nvPr>
        </p:nvPicPr>
        <p:blipFill>
          <a:blip r:embed="rId5"/>
          <a:stretch>
            <a:fillRect/>
          </a:stretch>
        </p:blipFill>
        <p:spPr>
          <a:xfrm>
            <a:off x="2286000" y="1280160"/>
            <a:ext cx="4572000" cy="2583180"/>
          </a:xfrm>
          <a:prstGeom prst="rect">
            <a:avLst/>
          </a:prstGeom>
        </p:spPr>
      </p:pic>
      <p:sp>
        <p:nvSpPr>
          <p:cNvPr id="9" name="TextBox 8">
            <a:extLst>
              <a:ext uri="{FF2B5EF4-FFF2-40B4-BE49-F238E27FC236}">
                <a16:creationId xmlns:a16="http://schemas.microsoft.com/office/drawing/2014/main" id="{303604CA-4649-3B47-922D-AAE919419208}"/>
              </a:ext>
            </a:extLst>
          </p:cNvPr>
          <p:cNvSpPr txBox="1"/>
          <p:nvPr/>
        </p:nvSpPr>
        <p:spPr>
          <a:xfrm>
            <a:off x="2260149" y="4228283"/>
            <a:ext cx="2097049" cy="430887"/>
          </a:xfrm>
          <a:prstGeom prst="rect">
            <a:avLst/>
          </a:prstGeom>
          <a:noFill/>
        </p:spPr>
        <p:txBody>
          <a:bodyPr wrap="none" rtlCol="0">
            <a:spAutoFit/>
          </a:bodyPr>
          <a:lstStyle/>
          <a:p>
            <a:r>
              <a:rPr lang="en-US" sz="1100" b="1" i="1" dirty="0">
                <a:latin typeface="Calibri" panose="020F0502020204030204" pitchFamily="34" charset="0"/>
                <a:cs typeface="Calibri" panose="020F0502020204030204" pitchFamily="34" charset="0"/>
              </a:rPr>
              <a:t>Learn more: </a:t>
            </a:r>
            <a:br>
              <a:rPr lang="en-US" sz="1100" b="1" i="1" dirty="0">
                <a:latin typeface="Calibri" panose="020F0502020204030204" pitchFamily="34" charset="0"/>
                <a:cs typeface="Calibri" panose="020F0502020204030204" pitchFamily="34" charset="0"/>
              </a:rPr>
            </a:br>
            <a:r>
              <a:rPr lang="en-US" sz="1100" b="1" i="1" dirty="0" err="1">
                <a:latin typeface="Calibri" panose="020F0502020204030204" pitchFamily="34" charset="0"/>
                <a:cs typeface="Calibri" panose="020F0502020204030204" pitchFamily="34" charset="0"/>
                <a:hlinkClick r:id="rId6"/>
              </a:rPr>
              <a:t>bit.ly</a:t>
            </a:r>
            <a:r>
              <a:rPr lang="en-US" sz="1100" b="1" i="1" dirty="0">
                <a:latin typeface="Calibri" panose="020F0502020204030204" pitchFamily="34" charset="0"/>
                <a:cs typeface="Calibri" panose="020F0502020204030204" pitchFamily="34" charset="0"/>
                <a:hlinkClick r:id="rId6"/>
              </a:rPr>
              <a:t>/Sakai-meaningful-learning</a:t>
            </a:r>
            <a:endParaRPr lang="en-US" sz="1100"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815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descr="A person's head on a green background&#10;&#10;Description automatically generated with medium confidence">
            <a:extLst>
              <a:ext uri="{FF2B5EF4-FFF2-40B4-BE49-F238E27FC236}">
                <a16:creationId xmlns:a16="http://schemas.microsoft.com/office/drawing/2014/main" id="{0A493F36-47DF-7346-9AD2-1330C5B9D3A4}"/>
              </a:ext>
            </a:extLst>
          </p:cNvPr>
          <p:cNvPicPr>
            <a:picLocks noChangeAspect="1"/>
          </p:cNvPicPr>
          <p:nvPr/>
        </p:nvPicPr>
        <p:blipFill>
          <a:blip r:embed="rId4"/>
          <a:stretch>
            <a:fillRect/>
          </a:stretch>
        </p:blipFill>
        <p:spPr>
          <a:xfrm>
            <a:off x="2059440" y="237818"/>
            <a:ext cx="6565462" cy="4392891"/>
          </a:xfrm>
          <a:prstGeom prst="rect">
            <a:avLst/>
          </a:prstGeom>
        </p:spPr>
      </p:pic>
    </p:spTree>
    <p:extLst>
      <p:ext uri="{BB962C8B-B14F-4D97-AF65-F5344CB8AC3E}">
        <p14:creationId xmlns:p14="http://schemas.microsoft.com/office/powerpoint/2010/main" val="3037529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0518" y="296447"/>
            <a:ext cx="6799967" cy="857250"/>
          </a:xfrm>
        </p:spPr>
        <p:txBody>
          <a:bodyPr/>
          <a:lstStyle/>
          <a:p>
            <a:r>
              <a:rPr lang="en-US" dirty="0">
                <a:latin typeface="Calibri" panose="020F0502020204030204" pitchFamily="34" charset="0"/>
                <a:cs typeface="Calibri" panose="020F0502020204030204" pitchFamily="34" charset="0"/>
              </a:rPr>
              <a:t>Faculty &amp; Students First</a:t>
            </a:r>
          </a:p>
        </p:txBody>
      </p:sp>
      <p:pic>
        <p:nvPicPr>
          <p:cNvPr id="7" name="Google Shape;835;p123">
            <a:extLst>
              <a:ext uri="{FF2B5EF4-FFF2-40B4-BE49-F238E27FC236}">
                <a16:creationId xmlns:a16="http://schemas.microsoft.com/office/drawing/2014/main" id="{AA2A7AD9-ADEA-0548-9F62-C53EB15AAAE6}"/>
              </a:ext>
            </a:extLst>
          </p:cNvPr>
          <p:cNvPicPr>
            <a:picLocks noChangeAspect="1"/>
          </p:cNvPicPr>
          <p:nvPr/>
        </p:nvPicPr>
        <p:blipFill>
          <a:blip r:embed="rId4">
            <a:alphaModFix/>
          </a:blip>
          <a:stretch>
            <a:fillRect/>
          </a:stretch>
        </p:blipFill>
        <p:spPr>
          <a:xfrm>
            <a:off x="1872264" y="1042338"/>
            <a:ext cx="3293330" cy="2131529"/>
          </a:xfrm>
          <a:prstGeom prst="rect">
            <a:avLst/>
          </a:prstGeom>
          <a:noFill/>
          <a:ln>
            <a:noFill/>
          </a:ln>
          <a:effectLst>
            <a:outerShdw blurRad="57150" dist="19050" dir="5400000" algn="bl" rotWithShape="0">
              <a:srgbClr val="000000">
                <a:alpha val="50000"/>
              </a:srgbClr>
            </a:outerShdw>
          </a:effectLst>
        </p:spPr>
      </p:pic>
      <p:sp>
        <p:nvSpPr>
          <p:cNvPr id="8" name="Google Shape;453;p38">
            <a:extLst>
              <a:ext uri="{FF2B5EF4-FFF2-40B4-BE49-F238E27FC236}">
                <a16:creationId xmlns:a16="http://schemas.microsoft.com/office/drawing/2014/main" id="{590CE9ED-136E-CE41-8468-06A26F53390F}"/>
              </a:ext>
            </a:extLst>
          </p:cNvPr>
          <p:cNvSpPr txBox="1"/>
          <p:nvPr/>
        </p:nvSpPr>
        <p:spPr>
          <a:xfrm>
            <a:off x="1861306" y="3913138"/>
            <a:ext cx="6669763" cy="4039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Calibri" panose="020F0502020204030204" pitchFamily="34" charset="0"/>
                <a:ea typeface="Roboto"/>
                <a:cs typeface="Calibri" panose="020F0502020204030204" pitchFamily="34" charset="0"/>
                <a:sym typeface="Roboto"/>
              </a:rPr>
              <a:t>Sakai innovates by soliciting the best ideas of instructors and students.</a:t>
            </a:r>
            <a:endParaRPr sz="1425" b="0" i="1" u="none" strike="noStrike" cap="none" dirty="0">
              <a:solidFill>
                <a:srgbClr val="000000"/>
              </a:solidFill>
              <a:latin typeface="Calibri" panose="020F0502020204030204" pitchFamily="34" charset="0"/>
              <a:ea typeface="Roboto"/>
              <a:cs typeface="Calibri" panose="020F0502020204030204" pitchFamily="34" charset="0"/>
              <a:sym typeface="Roboto"/>
            </a:endParaRPr>
          </a:p>
        </p:txBody>
      </p:sp>
      <p:sp>
        <p:nvSpPr>
          <p:cNvPr id="9" name="TextBox 8">
            <a:extLst>
              <a:ext uri="{FF2B5EF4-FFF2-40B4-BE49-F238E27FC236}">
                <a16:creationId xmlns:a16="http://schemas.microsoft.com/office/drawing/2014/main" id="{51ED9D0D-90D5-FB4F-B8E6-F05F379E5CAE}"/>
              </a:ext>
            </a:extLst>
          </p:cNvPr>
          <p:cNvSpPr txBox="1"/>
          <p:nvPr/>
        </p:nvSpPr>
        <p:spPr>
          <a:xfrm>
            <a:off x="1872264" y="4224539"/>
            <a:ext cx="1726755" cy="430887"/>
          </a:xfrm>
          <a:prstGeom prst="rect">
            <a:avLst/>
          </a:prstGeom>
          <a:noFill/>
        </p:spPr>
        <p:txBody>
          <a:bodyPr wrap="none" rtlCol="0">
            <a:spAutoFit/>
          </a:bodyPr>
          <a:lstStyle/>
          <a:p>
            <a:r>
              <a:rPr lang="en-US" sz="1100" b="1" i="1" dirty="0">
                <a:latin typeface="Calibri" panose="020F0502020204030204" pitchFamily="34" charset="0"/>
                <a:cs typeface="Calibri" panose="020F0502020204030204" pitchFamily="34" charset="0"/>
              </a:rPr>
              <a:t>Learn more: </a:t>
            </a:r>
            <a:br>
              <a:rPr lang="en-US" sz="1100" b="1" i="1" dirty="0">
                <a:latin typeface="Calibri" panose="020F0502020204030204" pitchFamily="34" charset="0"/>
                <a:cs typeface="Calibri" panose="020F0502020204030204" pitchFamily="34" charset="0"/>
              </a:rPr>
            </a:br>
            <a:r>
              <a:rPr lang="en-US" sz="1100" b="1" i="1" dirty="0" err="1">
                <a:latin typeface="Calibri" panose="020F0502020204030204" pitchFamily="34" charset="0"/>
                <a:cs typeface="Calibri" panose="020F0502020204030204" pitchFamily="34" charset="0"/>
                <a:hlinkClick r:id="rId5"/>
              </a:rPr>
              <a:t>bit.ly</a:t>
            </a:r>
            <a:r>
              <a:rPr lang="en-US" sz="1100" b="1" i="1" dirty="0">
                <a:latin typeface="Calibri" panose="020F0502020204030204" pitchFamily="34" charset="0"/>
                <a:cs typeface="Calibri" panose="020F0502020204030204" pitchFamily="34" charset="0"/>
                <a:hlinkClick r:id="rId5"/>
              </a:rPr>
              <a:t>/Sakai-Conversations</a:t>
            </a:r>
            <a:endParaRPr lang="en-US" sz="1100" b="1" i="1" dirty="0">
              <a:latin typeface="Calibri" panose="020F0502020204030204" pitchFamily="34" charset="0"/>
              <a:cs typeface="Calibri" panose="020F0502020204030204" pitchFamily="34" charset="0"/>
            </a:endParaRPr>
          </a:p>
        </p:txBody>
      </p:sp>
      <p:pic>
        <p:nvPicPr>
          <p:cNvPr id="10" name="Picture 9" descr="A picture containing graphical user interface&#10;&#10;Description automatically generated">
            <a:extLst>
              <a:ext uri="{FF2B5EF4-FFF2-40B4-BE49-F238E27FC236}">
                <a16:creationId xmlns:a16="http://schemas.microsoft.com/office/drawing/2014/main" id="{F873F3A0-BAED-9B4A-8B7D-7AC67F98116E}"/>
              </a:ext>
            </a:extLst>
          </p:cNvPr>
          <p:cNvPicPr>
            <a:picLocks noChangeAspect="1"/>
          </p:cNvPicPr>
          <p:nvPr/>
        </p:nvPicPr>
        <p:blipFill>
          <a:blip r:embed="rId6"/>
          <a:stretch>
            <a:fillRect/>
          </a:stretch>
        </p:blipFill>
        <p:spPr>
          <a:xfrm>
            <a:off x="4340069" y="1684558"/>
            <a:ext cx="4191000" cy="2235200"/>
          </a:xfrm>
          <a:prstGeom prst="rect">
            <a:avLst/>
          </a:prstGeom>
          <a:ln>
            <a:solidFill>
              <a:schemeClr val="accent1"/>
            </a:solidFill>
          </a:ln>
        </p:spPr>
      </p:pic>
    </p:spTree>
    <p:extLst>
      <p:ext uri="{BB962C8B-B14F-4D97-AF65-F5344CB8AC3E}">
        <p14:creationId xmlns:p14="http://schemas.microsoft.com/office/powerpoint/2010/main" val="2739688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Google Shape;71;p4"/>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139700" algn="l" rtl="0">
              <a:lnSpc>
                <a:spcPct val="100000"/>
              </a:lnSpc>
              <a:spcBef>
                <a:spcPts val="0"/>
              </a:spcBef>
              <a:spcAft>
                <a:spcPts val="0"/>
              </a:spcAft>
              <a:buClr>
                <a:srgbClr val="789C4A"/>
              </a:buClr>
              <a:buSzPts val="3200"/>
              <a:buFont typeface="Arial"/>
              <a:buNone/>
            </a:pPr>
            <a:r>
              <a:rPr lang="en-US"/>
              <a:t>Running Canvas, Blackboard, or Brightspace?</a:t>
            </a:r>
            <a:endParaRPr/>
          </a:p>
          <a:p>
            <a:pPr marL="342900" lvl="0" indent="-139700" algn="l" rtl="0">
              <a:lnSpc>
                <a:spcPct val="100000"/>
              </a:lnSpc>
              <a:spcBef>
                <a:spcPts val="0"/>
              </a:spcBef>
              <a:spcAft>
                <a:spcPts val="0"/>
              </a:spcAft>
              <a:buSzPts val="3200"/>
              <a:buNone/>
            </a:pPr>
            <a:r>
              <a:rPr lang="en-US"/>
              <a:t>How many LMS transitions since 2000?</a:t>
            </a:r>
            <a:endParaRPr/>
          </a:p>
          <a:p>
            <a:pPr marL="342900" lvl="0" indent="-139700" algn="l" rtl="0">
              <a:lnSpc>
                <a:spcPct val="100000"/>
              </a:lnSpc>
              <a:spcBef>
                <a:spcPts val="0"/>
              </a:spcBef>
              <a:spcAft>
                <a:spcPts val="0"/>
              </a:spcAft>
              <a:buSzPts val="3200"/>
              <a:buNone/>
            </a:pPr>
            <a:r>
              <a:rPr lang="en-US"/>
              <a:t>Would you like to avoid an LMS transition for at least five years?</a:t>
            </a:r>
            <a:endParaRPr/>
          </a:p>
        </p:txBody>
      </p:sp>
      <p:sp>
        <p:nvSpPr>
          <p:cNvPr id="70" name="Google Shape;70;p4"/>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a:t>Show of Hands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60343" y="626667"/>
            <a:ext cx="6799967" cy="857250"/>
          </a:xfrm>
        </p:spPr>
        <p:txBody>
          <a:bodyPr/>
          <a:lstStyle/>
          <a:p>
            <a:r>
              <a:rPr lang="en-US" dirty="0">
                <a:latin typeface="Calibri" panose="020F0502020204030204" pitchFamily="34" charset="0"/>
                <a:cs typeface="Calibri" panose="020F0502020204030204" pitchFamily="34" charset="0"/>
              </a:rPr>
              <a:t>Faculty &amp; Students First</a:t>
            </a:r>
          </a:p>
        </p:txBody>
      </p:sp>
      <p:pic>
        <p:nvPicPr>
          <p:cNvPr id="8" name="Online Media 1" descr="Conversations Features Feb 2022 (1:31 min)">
            <a:hlinkClick r:id="" action="ppaction://media"/>
            <a:extLst>
              <a:ext uri="{FF2B5EF4-FFF2-40B4-BE49-F238E27FC236}">
                <a16:creationId xmlns:a16="http://schemas.microsoft.com/office/drawing/2014/main" id="{01DD5F55-C304-DA4E-B8AC-51FCDFB855DD}"/>
              </a:ext>
            </a:extLst>
          </p:cNvPr>
          <p:cNvPicPr>
            <a:picLocks noRot="1" noChangeAspect="1"/>
          </p:cNvPicPr>
          <p:nvPr>
            <a:videoFile r:link="rId1"/>
          </p:nvPr>
        </p:nvPicPr>
        <p:blipFill>
          <a:blip r:embed="rId5"/>
          <a:stretch>
            <a:fillRect/>
          </a:stretch>
        </p:blipFill>
        <p:spPr>
          <a:xfrm>
            <a:off x="1260162" y="1336430"/>
            <a:ext cx="6307637" cy="3563816"/>
          </a:xfrm>
          <a:prstGeom prst="rect">
            <a:avLst/>
          </a:prstGeom>
        </p:spPr>
      </p:pic>
    </p:spTree>
    <p:extLst>
      <p:ext uri="{BB962C8B-B14F-4D97-AF65-F5344CB8AC3E}">
        <p14:creationId xmlns:p14="http://schemas.microsoft.com/office/powerpoint/2010/main" val="282804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descr="Graphical user interface, text&#10;&#10;Description automatically generated">
            <a:extLst>
              <a:ext uri="{FF2B5EF4-FFF2-40B4-BE49-F238E27FC236}">
                <a16:creationId xmlns:a16="http://schemas.microsoft.com/office/drawing/2014/main" id="{B5941F09-D6CE-D246-B507-DD7C8280514F}"/>
              </a:ext>
            </a:extLst>
          </p:cNvPr>
          <p:cNvPicPr>
            <a:picLocks noChangeAspect="1"/>
          </p:cNvPicPr>
          <p:nvPr/>
        </p:nvPicPr>
        <p:blipFill>
          <a:blip r:embed="rId4"/>
          <a:stretch>
            <a:fillRect/>
          </a:stretch>
        </p:blipFill>
        <p:spPr>
          <a:xfrm>
            <a:off x="2027830" y="213101"/>
            <a:ext cx="6581320" cy="4392891"/>
          </a:xfrm>
          <a:prstGeom prst="rect">
            <a:avLst/>
          </a:prstGeom>
        </p:spPr>
      </p:pic>
    </p:spTree>
    <p:extLst>
      <p:ext uri="{BB962C8B-B14F-4D97-AF65-F5344CB8AC3E}">
        <p14:creationId xmlns:p14="http://schemas.microsoft.com/office/powerpoint/2010/main" val="649048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92616" y="282422"/>
            <a:ext cx="6799967" cy="857250"/>
          </a:xfrm>
        </p:spPr>
        <p:txBody>
          <a:bodyPr/>
          <a:lstStyle/>
          <a:p>
            <a:r>
              <a:rPr lang="en-US" dirty="0">
                <a:latin typeface="Calibri" panose="020F0502020204030204" pitchFamily="34" charset="0"/>
                <a:cs typeface="Calibri" panose="020F0502020204030204" pitchFamily="34" charset="0"/>
              </a:rPr>
              <a:t>Participatory</a:t>
            </a:r>
          </a:p>
        </p:txBody>
      </p:sp>
      <p:pic>
        <p:nvPicPr>
          <p:cNvPr id="7" name="Picture 6" descr="A picture containing outdoor, building, road, street&#10;&#10;Description automatically generated">
            <a:extLst>
              <a:ext uri="{FF2B5EF4-FFF2-40B4-BE49-F238E27FC236}">
                <a16:creationId xmlns:a16="http://schemas.microsoft.com/office/drawing/2014/main" id="{4AC5106C-1895-B44A-B737-351B52AAE314}"/>
              </a:ext>
            </a:extLst>
          </p:cNvPr>
          <p:cNvPicPr>
            <a:picLocks noChangeAspect="1"/>
          </p:cNvPicPr>
          <p:nvPr/>
        </p:nvPicPr>
        <p:blipFill rotWithShape="1">
          <a:blip r:embed="rId4"/>
          <a:srcRect t="19377" b="11304"/>
          <a:stretch/>
        </p:blipFill>
        <p:spPr>
          <a:xfrm>
            <a:off x="2137468" y="989192"/>
            <a:ext cx="3429000" cy="3565386"/>
          </a:xfrm>
          <a:prstGeom prst="rect">
            <a:avLst/>
          </a:prstGeom>
          <a:ln>
            <a:solidFill>
              <a:srgbClr val="000000"/>
            </a:solidFill>
          </a:ln>
        </p:spPr>
      </p:pic>
      <p:sp>
        <p:nvSpPr>
          <p:cNvPr id="8" name="Google Shape;453;p38">
            <a:extLst>
              <a:ext uri="{FF2B5EF4-FFF2-40B4-BE49-F238E27FC236}">
                <a16:creationId xmlns:a16="http://schemas.microsoft.com/office/drawing/2014/main" id="{B644B2BA-FF6D-8D4D-B523-ED8E74176ED8}"/>
              </a:ext>
            </a:extLst>
          </p:cNvPr>
          <p:cNvSpPr txBox="1"/>
          <p:nvPr/>
        </p:nvSpPr>
        <p:spPr>
          <a:xfrm>
            <a:off x="5693047" y="989192"/>
            <a:ext cx="2941556" cy="10617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Calibri" panose="020F0502020204030204" pitchFamily="34" charset="0"/>
                <a:ea typeface="Roboto"/>
                <a:cs typeface="Calibri" panose="020F0502020204030204" pitchFamily="34" charset="0"/>
                <a:sym typeface="Roboto"/>
              </a:rPr>
              <a:t>Sakai’s Roadmap…</a:t>
            </a:r>
          </a:p>
          <a:p>
            <a:pPr marR="0" lvl="0" algn="l" rtl="0">
              <a:lnSpc>
                <a:spcPct val="100000"/>
              </a:lnSpc>
              <a:spcBef>
                <a:spcPts val="0"/>
              </a:spcBef>
              <a:spcAft>
                <a:spcPts val="0"/>
              </a:spcAft>
            </a:pPr>
            <a:r>
              <a:rPr lang="en-US" sz="1425" i="1" dirty="0">
                <a:solidFill>
                  <a:schemeClr val="dk1"/>
                </a:solidFill>
                <a:latin typeface="Calibri" panose="020F0502020204030204" pitchFamily="34" charset="0"/>
                <a:ea typeface="Roboto"/>
                <a:cs typeface="Calibri" panose="020F0502020204030204" pitchFamily="34" charset="0"/>
                <a:sym typeface="Roboto"/>
              </a:rPr>
              <a:t>Innovative, </a:t>
            </a:r>
            <a:br>
              <a:rPr lang="en-US" sz="1425" i="1" dirty="0">
                <a:solidFill>
                  <a:schemeClr val="dk1"/>
                </a:solidFill>
                <a:latin typeface="Calibri" panose="020F0502020204030204" pitchFamily="34" charset="0"/>
                <a:ea typeface="Roboto"/>
                <a:cs typeface="Calibri" panose="020F0502020204030204" pitchFamily="34" charset="0"/>
                <a:sym typeface="Roboto"/>
              </a:rPr>
            </a:br>
            <a:r>
              <a:rPr lang="en-US" sz="1425" i="1" dirty="0">
                <a:solidFill>
                  <a:schemeClr val="dk1"/>
                </a:solidFill>
                <a:latin typeface="Calibri" panose="020F0502020204030204" pitchFamily="34" charset="0"/>
                <a:ea typeface="Roboto"/>
                <a:cs typeface="Calibri" panose="020F0502020204030204" pitchFamily="34" charset="0"/>
                <a:sym typeface="Roboto"/>
              </a:rPr>
              <a:t>Responsive, </a:t>
            </a:r>
            <a:br>
              <a:rPr lang="en-US" sz="1425" i="1" dirty="0">
                <a:solidFill>
                  <a:schemeClr val="dk1"/>
                </a:solidFill>
                <a:latin typeface="Calibri" panose="020F0502020204030204" pitchFamily="34" charset="0"/>
                <a:ea typeface="Roboto"/>
                <a:cs typeface="Calibri" panose="020F0502020204030204" pitchFamily="34" charset="0"/>
                <a:sym typeface="Roboto"/>
              </a:rPr>
            </a:br>
            <a:r>
              <a:rPr lang="en-US" sz="1425" i="1" dirty="0">
                <a:solidFill>
                  <a:schemeClr val="dk1"/>
                </a:solidFill>
                <a:latin typeface="Calibri" panose="020F0502020204030204" pitchFamily="34" charset="0"/>
                <a:ea typeface="Roboto"/>
                <a:cs typeface="Calibri" panose="020F0502020204030204" pitchFamily="34" charset="0"/>
                <a:sym typeface="Roboto"/>
              </a:rPr>
              <a:t>and Open.</a:t>
            </a:r>
          </a:p>
        </p:txBody>
      </p:sp>
      <p:sp>
        <p:nvSpPr>
          <p:cNvPr id="9" name="TextBox 8">
            <a:extLst>
              <a:ext uri="{FF2B5EF4-FFF2-40B4-BE49-F238E27FC236}">
                <a16:creationId xmlns:a16="http://schemas.microsoft.com/office/drawing/2014/main" id="{52A0521B-9280-0C47-B9ED-F2CD873E4157}"/>
              </a:ext>
            </a:extLst>
          </p:cNvPr>
          <p:cNvSpPr txBox="1"/>
          <p:nvPr/>
        </p:nvSpPr>
        <p:spPr>
          <a:xfrm>
            <a:off x="5740583" y="2219302"/>
            <a:ext cx="1812900" cy="600164"/>
          </a:xfrm>
          <a:prstGeom prst="rect">
            <a:avLst/>
          </a:prstGeom>
          <a:noFill/>
        </p:spPr>
        <p:txBody>
          <a:bodyPr wrap="square" rtlCol="0">
            <a:spAutoFit/>
          </a:bodyPr>
          <a:lstStyle/>
          <a:p>
            <a:pPr lvl="0"/>
            <a:r>
              <a:rPr lang="en-US" sz="1100" b="1" i="1" dirty="0">
                <a:solidFill>
                  <a:schemeClr val="dk1"/>
                </a:solidFill>
                <a:latin typeface="Calibri" panose="020F0502020204030204" pitchFamily="34" charset="0"/>
                <a:ea typeface="Roboto"/>
                <a:cs typeface="Calibri" panose="020F0502020204030204" pitchFamily="34" charset="0"/>
                <a:sym typeface="Roboto"/>
              </a:rPr>
              <a:t>Learn more:</a:t>
            </a:r>
          </a:p>
          <a:p>
            <a:pPr lvl="0"/>
            <a:r>
              <a:rPr lang="en-US" sz="1100" b="1" i="1" dirty="0">
                <a:solidFill>
                  <a:schemeClr val="dk1"/>
                </a:solidFill>
                <a:latin typeface="Calibri" panose="020F0502020204030204" pitchFamily="34" charset="0"/>
                <a:ea typeface="Roboto"/>
                <a:cs typeface="Calibri" panose="020F0502020204030204" pitchFamily="34" charset="0"/>
                <a:sym typeface="Roboto"/>
                <a:hlinkClick r:id="rId5"/>
              </a:rPr>
              <a:t>bit.ly/Sakai-Open-Roadmap</a:t>
            </a:r>
            <a:endParaRPr lang="en-US" sz="1100" b="1" i="1" dirty="0">
              <a:solidFill>
                <a:schemeClr val="dk1"/>
              </a:solidFill>
              <a:latin typeface="Calibri" panose="020F0502020204030204" pitchFamily="34" charset="0"/>
              <a:ea typeface="Roboto"/>
              <a:cs typeface="Calibri" panose="020F0502020204030204" pitchFamily="34" charset="0"/>
              <a:sym typeface="Roboto"/>
            </a:endParaRPr>
          </a:p>
          <a:p>
            <a:endParaRPr lang="en-US" sz="11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2407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530985F6-A54F-014B-8463-44B373CF88C6}"/>
              </a:ext>
            </a:extLst>
          </p:cNvPr>
          <p:cNvSpPr>
            <a:spLocks noGrp="1"/>
          </p:cNvSpPr>
          <p:nvPr>
            <p:ph type="title"/>
          </p:nvPr>
        </p:nvSpPr>
        <p:spPr>
          <a:xfrm>
            <a:off x="497304" y="78025"/>
            <a:ext cx="8125329" cy="857250"/>
          </a:xfrm>
        </p:spPr>
        <p:txBody>
          <a:bodyPr/>
          <a:lstStyle/>
          <a:p>
            <a:r>
              <a:rPr lang="en-US" dirty="0">
                <a:latin typeface="Calibri" panose="020F0502020204030204" pitchFamily="34" charset="0"/>
                <a:cs typeface="Calibri" panose="020F0502020204030204" pitchFamily="34" charset="0"/>
              </a:rPr>
              <a:t>Participatory… and Delivering</a:t>
            </a:r>
          </a:p>
        </p:txBody>
      </p:sp>
      <p:sp>
        <p:nvSpPr>
          <p:cNvPr id="7" name="TextBox 6">
            <a:extLst>
              <a:ext uri="{FF2B5EF4-FFF2-40B4-BE49-F238E27FC236}">
                <a16:creationId xmlns:a16="http://schemas.microsoft.com/office/drawing/2014/main" id="{6C60CA6F-9A85-404E-86EE-76F1734559ED}"/>
              </a:ext>
            </a:extLst>
          </p:cNvPr>
          <p:cNvSpPr txBox="1"/>
          <p:nvPr/>
        </p:nvSpPr>
        <p:spPr>
          <a:xfrm>
            <a:off x="7460304" y="1745905"/>
            <a:ext cx="1460656" cy="769441"/>
          </a:xfrm>
          <a:prstGeom prst="rect">
            <a:avLst/>
          </a:prstGeom>
          <a:noFill/>
        </p:spPr>
        <p:txBody>
          <a:bodyPr wrap="none" rtlCol="0">
            <a:spAutoFit/>
          </a:bodyPr>
          <a:lstStyle/>
          <a:p>
            <a:pPr lvl="0"/>
            <a:r>
              <a:rPr lang="en-US" sz="1100" b="1" i="1" dirty="0">
                <a:solidFill>
                  <a:schemeClr val="dk1"/>
                </a:solidFill>
                <a:latin typeface="Calibri" panose="020F0502020204030204" pitchFamily="34" charset="0"/>
                <a:ea typeface="Roboto"/>
                <a:cs typeface="Calibri" panose="020F0502020204030204" pitchFamily="34" charset="0"/>
                <a:sym typeface="Roboto"/>
              </a:rPr>
              <a:t>Learn more:</a:t>
            </a:r>
          </a:p>
          <a:p>
            <a:pPr lvl="0"/>
            <a:r>
              <a:rPr lang="en-US" sz="1100" b="1" i="1" dirty="0">
                <a:solidFill>
                  <a:schemeClr val="dk1"/>
                </a:solidFill>
                <a:latin typeface="Calibri" panose="020F0502020204030204" pitchFamily="34" charset="0"/>
                <a:ea typeface="Roboto"/>
                <a:cs typeface="Calibri" panose="020F0502020204030204" pitchFamily="34" charset="0"/>
                <a:sym typeface="Roboto"/>
                <a:hlinkClick r:id="rId3"/>
              </a:rPr>
              <a:t>bit.ly/</a:t>
            </a:r>
            <a:br>
              <a:rPr lang="en-US" sz="1100" b="1" i="1" dirty="0">
                <a:solidFill>
                  <a:schemeClr val="dk1"/>
                </a:solidFill>
                <a:latin typeface="Calibri" panose="020F0502020204030204" pitchFamily="34" charset="0"/>
                <a:ea typeface="Roboto"/>
                <a:cs typeface="Calibri" panose="020F0502020204030204" pitchFamily="34" charset="0"/>
                <a:sym typeface="Roboto"/>
                <a:hlinkClick r:id="rId3"/>
              </a:rPr>
            </a:br>
            <a:r>
              <a:rPr lang="en-US" sz="1100" b="1" i="1" dirty="0">
                <a:solidFill>
                  <a:schemeClr val="dk1"/>
                </a:solidFill>
                <a:latin typeface="Calibri" panose="020F0502020204030204" pitchFamily="34" charset="0"/>
                <a:ea typeface="Roboto"/>
                <a:cs typeface="Calibri" panose="020F0502020204030204" pitchFamily="34" charset="0"/>
                <a:sym typeface="Roboto"/>
                <a:hlinkClick r:id="rId3"/>
              </a:rPr>
              <a:t>Sakai-Open-Roadmap</a:t>
            </a:r>
            <a:endParaRPr lang="en-US" sz="1100" b="1" i="1" dirty="0">
              <a:solidFill>
                <a:schemeClr val="dk1"/>
              </a:solidFill>
              <a:latin typeface="Calibri" panose="020F0502020204030204" pitchFamily="34" charset="0"/>
              <a:ea typeface="Roboto"/>
              <a:cs typeface="Calibri" panose="020F0502020204030204" pitchFamily="34" charset="0"/>
              <a:sym typeface="Roboto"/>
            </a:endParaRPr>
          </a:p>
          <a:p>
            <a:endParaRPr lang="en-US" sz="1100" b="1" dirty="0">
              <a:latin typeface="Calibri" panose="020F0502020204030204" pitchFamily="34" charset="0"/>
              <a:cs typeface="Calibri" panose="020F0502020204030204" pitchFamily="34" charset="0"/>
            </a:endParaRPr>
          </a:p>
        </p:txBody>
      </p:sp>
      <p:pic>
        <p:nvPicPr>
          <p:cNvPr id="8" name="Picture 7" descr="Timeline&#10;&#10;Description automatically generated">
            <a:extLst>
              <a:ext uri="{FF2B5EF4-FFF2-40B4-BE49-F238E27FC236}">
                <a16:creationId xmlns:a16="http://schemas.microsoft.com/office/drawing/2014/main" id="{5B92531F-D264-3F42-9EDA-A88B518BB8EF}"/>
              </a:ext>
            </a:extLst>
          </p:cNvPr>
          <p:cNvPicPr>
            <a:picLocks noChangeAspect="1"/>
          </p:cNvPicPr>
          <p:nvPr/>
        </p:nvPicPr>
        <p:blipFill>
          <a:blip r:embed="rId4"/>
          <a:stretch>
            <a:fillRect/>
          </a:stretch>
        </p:blipFill>
        <p:spPr>
          <a:xfrm>
            <a:off x="626004" y="791707"/>
            <a:ext cx="6705600" cy="3771900"/>
          </a:xfrm>
          <a:prstGeom prst="rect">
            <a:avLst/>
          </a:prstGeom>
        </p:spPr>
      </p:pic>
    </p:spTree>
    <p:extLst>
      <p:ext uri="{BB962C8B-B14F-4D97-AF65-F5344CB8AC3E}">
        <p14:creationId xmlns:p14="http://schemas.microsoft.com/office/powerpoint/2010/main" val="1996703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Participatory… and Delivering</a:t>
            </a:r>
          </a:p>
        </p:txBody>
      </p:sp>
      <p:pic>
        <p:nvPicPr>
          <p:cNvPr id="11" name="Picture 10" descr="Graphical user interface, application&#10;&#10;Description automatically generated">
            <a:extLst>
              <a:ext uri="{FF2B5EF4-FFF2-40B4-BE49-F238E27FC236}">
                <a16:creationId xmlns:a16="http://schemas.microsoft.com/office/drawing/2014/main" id="{FC674E88-5400-0948-B573-324BAA17010D}"/>
              </a:ext>
            </a:extLst>
          </p:cNvPr>
          <p:cNvPicPr>
            <a:picLocks noChangeAspect="1"/>
          </p:cNvPicPr>
          <p:nvPr/>
        </p:nvPicPr>
        <p:blipFill rotWithShape="1">
          <a:blip r:embed="rId3"/>
          <a:srcRect r="33991"/>
          <a:stretch/>
        </p:blipFill>
        <p:spPr>
          <a:xfrm>
            <a:off x="5315547" y="1033420"/>
            <a:ext cx="3468713" cy="3305954"/>
          </a:xfrm>
          <a:prstGeom prst="rect">
            <a:avLst/>
          </a:prstGeom>
          <a:ln>
            <a:solidFill>
              <a:srgbClr val="000000"/>
            </a:solidFill>
          </a:ln>
        </p:spPr>
      </p:pic>
      <p:pic>
        <p:nvPicPr>
          <p:cNvPr id="7" name="Picture 6" descr="Graphical user interface, table&#10;&#10;Description automatically generated">
            <a:extLst>
              <a:ext uri="{FF2B5EF4-FFF2-40B4-BE49-F238E27FC236}">
                <a16:creationId xmlns:a16="http://schemas.microsoft.com/office/drawing/2014/main" id="{074A714F-B85F-5146-981E-8D97493BDA68}"/>
              </a:ext>
            </a:extLst>
          </p:cNvPr>
          <p:cNvPicPr>
            <a:picLocks noChangeAspect="1"/>
          </p:cNvPicPr>
          <p:nvPr/>
        </p:nvPicPr>
        <p:blipFill>
          <a:blip r:embed="rId4"/>
          <a:stretch>
            <a:fillRect/>
          </a:stretch>
        </p:blipFill>
        <p:spPr>
          <a:xfrm>
            <a:off x="573680" y="1033420"/>
            <a:ext cx="4546960" cy="3305955"/>
          </a:xfrm>
          <a:prstGeom prst="rect">
            <a:avLst/>
          </a:prstGeom>
          <a:ln>
            <a:solidFill>
              <a:srgbClr val="000000"/>
            </a:solidFill>
          </a:ln>
        </p:spPr>
      </p:pic>
    </p:spTree>
    <p:extLst>
      <p:ext uri="{BB962C8B-B14F-4D97-AF65-F5344CB8AC3E}">
        <p14:creationId xmlns:p14="http://schemas.microsoft.com/office/powerpoint/2010/main" val="801597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Participatory… and Delivering</a:t>
            </a:r>
          </a:p>
        </p:txBody>
      </p:sp>
      <p:pic>
        <p:nvPicPr>
          <p:cNvPr id="11" name="Picture 10" descr="Graphical user interface, application&#10;&#10;Description automatically generated">
            <a:extLst>
              <a:ext uri="{FF2B5EF4-FFF2-40B4-BE49-F238E27FC236}">
                <a16:creationId xmlns:a16="http://schemas.microsoft.com/office/drawing/2014/main" id="{FC674E88-5400-0948-B573-324BAA17010D}"/>
              </a:ext>
            </a:extLst>
          </p:cNvPr>
          <p:cNvPicPr>
            <a:picLocks noChangeAspect="1"/>
          </p:cNvPicPr>
          <p:nvPr/>
        </p:nvPicPr>
        <p:blipFill rotWithShape="1">
          <a:blip r:embed="rId3"/>
          <a:srcRect r="33991"/>
          <a:stretch/>
        </p:blipFill>
        <p:spPr>
          <a:xfrm>
            <a:off x="5315547" y="1033420"/>
            <a:ext cx="3468713" cy="3305954"/>
          </a:xfrm>
          <a:prstGeom prst="rect">
            <a:avLst/>
          </a:prstGeom>
          <a:ln>
            <a:solidFill>
              <a:srgbClr val="000000"/>
            </a:solidFill>
          </a:ln>
        </p:spPr>
      </p:pic>
      <p:pic>
        <p:nvPicPr>
          <p:cNvPr id="7" name="Picture 6" descr="Graphical user interface, table&#10;&#10;Description automatically generated">
            <a:extLst>
              <a:ext uri="{FF2B5EF4-FFF2-40B4-BE49-F238E27FC236}">
                <a16:creationId xmlns:a16="http://schemas.microsoft.com/office/drawing/2014/main" id="{074A714F-B85F-5146-981E-8D97493BDA68}"/>
              </a:ext>
            </a:extLst>
          </p:cNvPr>
          <p:cNvPicPr>
            <a:picLocks noChangeAspect="1"/>
          </p:cNvPicPr>
          <p:nvPr/>
        </p:nvPicPr>
        <p:blipFill>
          <a:blip r:embed="rId4"/>
          <a:stretch>
            <a:fillRect/>
          </a:stretch>
        </p:blipFill>
        <p:spPr>
          <a:xfrm>
            <a:off x="573680" y="1033420"/>
            <a:ext cx="4546960" cy="3305955"/>
          </a:xfrm>
          <a:prstGeom prst="rect">
            <a:avLst/>
          </a:prstGeom>
          <a:ln>
            <a:solidFill>
              <a:srgbClr val="000000"/>
            </a:solidFill>
          </a:ln>
        </p:spPr>
      </p:pic>
      <p:pic>
        <p:nvPicPr>
          <p:cNvPr id="9" name="Picture 8" descr="Graphical user interface, text, application, chat or text message&#10;&#10;Description automatically generated">
            <a:extLst>
              <a:ext uri="{FF2B5EF4-FFF2-40B4-BE49-F238E27FC236}">
                <a16:creationId xmlns:a16="http://schemas.microsoft.com/office/drawing/2014/main" id="{4D097B48-CEE6-904E-8E55-EC336E896040}"/>
              </a:ext>
            </a:extLst>
          </p:cNvPr>
          <p:cNvPicPr>
            <a:picLocks noChangeAspect="1"/>
          </p:cNvPicPr>
          <p:nvPr/>
        </p:nvPicPr>
        <p:blipFill>
          <a:blip r:embed="rId5"/>
          <a:stretch>
            <a:fillRect/>
          </a:stretch>
        </p:blipFill>
        <p:spPr>
          <a:xfrm>
            <a:off x="6902871" y="553699"/>
            <a:ext cx="1880456" cy="4036101"/>
          </a:xfrm>
          <a:prstGeom prst="rect">
            <a:avLst/>
          </a:prstGeom>
        </p:spPr>
      </p:pic>
    </p:spTree>
    <p:extLst>
      <p:ext uri="{BB962C8B-B14F-4D97-AF65-F5344CB8AC3E}">
        <p14:creationId xmlns:p14="http://schemas.microsoft.com/office/powerpoint/2010/main" val="1587272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304" y="174843"/>
            <a:ext cx="8125329" cy="857250"/>
          </a:xfrm>
        </p:spPr>
        <p:txBody>
          <a:bodyPr/>
          <a:lstStyle/>
          <a:p>
            <a:r>
              <a:rPr lang="en-US" dirty="0">
                <a:latin typeface="Calibri" panose="020F0502020204030204" pitchFamily="34" charset="0"/>
                <a:cs typeface="Calibri" panose="020F0502020204030204" pitchFamily="34" charset="0"/>
              </a:rPr>
              <a:t>Most Innovative</a:t>
            </a:r>
          </a:p>
        </p:txBody>
      </p:sp>
      <p:pic>
        <p:nvPicPr>
          <p:cNvPr id="6" name="Picture 5" descr="Timeline&#10;&#10;Description automatically generated">
            <a:extLst>
              <a:ext uri="{FF2B5EF4-FFF2-40B4-BE49-F238E27FC236}">
                <a16:creationId xmlns:a16="http://schemas.microsoft.com/office/drawing/2014/main" id="{01C06699-7923-384A-B83D-C2D2D09E6C26}"/>
              </a:ext>
            </a:extLst>
          </p:cNvPr>
          <p:cNvPicPr>
            <a:picLocks noChangeAspect="1"/>
          </p:cNvPicPr>
          <p:nvPr/>
        </p:nvPicPr>
        <p:blipFill>
          <a:blip r:embed="rId3"/>
          <a:stretch>
            <a:fillRect/>
          </a:stretch>
        </p:blipFill>
        <p:spPr>
          <a:xfrm>
            <a:off x="521367" y="906555"/>
            <a:ext cx="6967728" cy="3658057"/>
          </a:xfrm>
          <a:prstGeom prst="rect">
            <a:avLst/>
          </a:prstGeom>
          <a:ln>
            <a:solidFill>
              <a:schemeClr val="dk2"/>
            </a:solidFill>
          </a:ln>
        </p:spPr>
      </p:pic>
    </p:spTree>
    <p:extLst>
      <p:ext uri="{BB962C8B-B14F-4D97-AF65-F5344CB8AC3E}">
        <p14:creationId xmlns:p14="http://schemas.microsoft.com/office/powerpoint/2010/main" val="2635434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s face on a blue background&#10;&#10;Description automatically generated with medium confidence">
            <a:extLst>
              <a:ext uri="{FF2B5EF4-FFF2-40B4-BE49-F238E27FC236}">
                <a16:creationId xmlns:a16="http://schemas.microsoft.com/office/drawing/2014/main" id="{CEC37434-EE27-0640-89FA-4A4C41439D57}"/>
              </a:ext>
            </a:extLst>
          </p:cNvPr>
          <p:cNvPicPr>
            <a:picLocks noChangeAspect="1"/>
          </p:cNvPicPr>
          <p:nvPr/>
        </p:nvPicPr>
        <p:blipFill>
          <a:blip r:embed="rId3"/>
          <a:stretch>
            <a:fillRect/>
          </a:stretch>
        </p:blipFill>
        <p:spPr>
          <a:xfrm>
            <a:off x="1729314" y="172455"/>
            <a:ext cx="6491105" cy="4392891"/>
          </a:xfrm>
          <a:prstGeom prst="rect">
            <a:avLst/>
          </a:prstGeom>
        </p:spPr>
      </p:pic>
    </p:spTree>
    <p:extLst>
      <p:ext uri="{BB962C8B-B14F-4D97-AF65-F5344CB8AC3E}">
        <p14:creationId xmlns:p14="http://schemas.microsoft.com/office/powerpoint/2010/main" val="2964896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416;p34">
            <a:extLst>
              <a:ext uri="{FF2B5EF4-FFF2-40B4-BE49-F238E27FC236}">
                <a16:creationId xmlns:a16="http://schemas.microsoft.com/office/drawing/2014/main" id="{8891F879-591D-F740-8F19-7C754B9867C1}"/>
              </a:ext>
            </a:extLst>
          </p:cNvPr>
          <p:cNvSpPr txBox="1"/>
          <p:nvPr/>
        </p:nvSpPr>
        <p:spPr>
          <a:xfrm>
            <a:off x="2267027" y="3710593"/>
            <a:ext cx="5653654" cy="830966"/>
          </a:xfrm>
          <a:prstGeom prst="rect">
            <a:avLst/>
          </a:prstGeom>
          <a:noFill/>
          <a:ln>
            <a:noFill/>
          </a:ln>
        </p:spPr>
        <p:txBody>
          <a:bodyPr spcFirstLastPara="1" wrap="square" lIns="91425" tIns="91425" rIns="91425" bIns="91425" anchor="t" anchorCtr="0">
            <a:spAutoFit/>
          </a:bodyPr>
          <a:lstStyle/>
          <a:p>
            <a:pPr marL="171450" marR="0" lvl="0" indent="0" algn="l" rtl="0">
              <a:lnSpc>
                <a:spcPct val="100000"/>
              </a:lnSpc>
              <a:spcBef>
                <a:spcPts val="0"/>
              </a:spcBef>
              <a:spcAft>
                <a:spcPts val="0"/>
              </a:spcAft>
              <a:buNone/>
            </a:pPr>
            <a:r>
              <a:rPr lang="en-US" sz="1400" b="0" i="0" u="none" strike="noStrike" cap="none" dirty="0">
                <a:solidFill>
                  <a:schemeClr val="dk1"/>
                </a:solidFill>
                <a:latin typeface="Calibri"/>
                <a:ea typeface="Calibri"/>
                <a:cs typeface="Calibri"/>
                <a:sym typeface="Calibri"/>
              </a:rPr>
              <a:t>“[Longsight] exemplifies one of the best relationships we’ve had with a vendor. They’re collaborative in nature</a:t>
            </a:r>
            <a:r>
              <a:rPr lang="en-US" sz="1400" dirty="0">
                <a:solidFill>
                  <a:schemeClr val="dk1"/>
                </a:solidFill>
                <a:latin typeface="Calibri"/>
                <a:ea typeface="Calibri"/>
                <a:cs typeface="Calibri"/>
                <a:sym typeface="Calibri"/>
              </a:rPr>
              <a:t> </a:t>
            </a:r>
            <a:r>
              <a:rPr lang="en-US" sz="1400" b="0" i="0" u="none" strike="noStrike" cap="none" dirty="0">
                <a:solidFill>
                  <a:schemeClr val="dk1"/>
                </a:solidFill>
                <a:latin typeface="Calibri"/>
                <a:ea typeface="Calibri"/>
                <a:cs typeface="Calibri"/>
                <a:sym typeface="Calibri"/>
              </a:rPr>
              <a:t>and they’re responsive….”</a:t>
            </a:r>
            <a:endParaRPr sz="1400" b="0" i="0" u="none" strike="noStrike" cap="none" dirty="0">
              <a:solidFill>
                <a:schemeClr val="dk1"/>
              </a:solidFill>
              <a:latin typeface="Calibri"/>
              <a:ea typeface="Calibri"/>
              <a:cs typeface="Calibri"/>
              <a:sym typeface="Calibri"/>
            </a:endParaRPr>
          </a:p>
          <a:p>
            <a:pPr marL="171450" lvl="0"/>
            <a:r>
              <a:rPr lang="en-US" sz="1400" i="1" dirty="0">
                <a:latin typeface="Calibri" panose="020F0502020204030204" pitchFamily="34" charset="0"/>
                <a:cs typeface="Calibri" panose="020F0502020204030204" pitchFamily="34" charset="0"/>
              </a:rPr>
              <a:t>—</a:t>
            </a:r>
            <a:r>
              <a:rPr lang="en-US" sz="1400" b="0" i="1" u="none" strike="noStrike" cap="none" dirty="0">
                <a:solidFill>
                  <a:schemeClr val="dk1"/>
                </a:solidFill>
                <a:latin typeface="Calibri"/>
                <a:ea typeface="Calibri"/>
                <a:cs typeface="Calibri"/>
                <a:sym typeface="Calibri"/>
              </a:rPr>
              <a:t> Alan Regan, Director, Pepperdine University</a:t>
            </a:r>
            <a:endParaRPr sz="1400" b="0" i="1" u="none" strike="noStrike" cap="none" dirty="0">
              <a:solidFill>
                <a:schemeClr val="dk1"/>
              </a:solidFill>
              <a:latin typeface="Calibri"/>
              <a:ea typeface="Calibri"/>
              <a:cs typeface="Calibri"/>
              <a:sym typeface="Calibri"/>
            </a:endParaRPr>
          </a:p>
        </p:txBody>
      </p:sp>
      <p:pic>
        <p:nvPicPr>
          <p:cNvPr id="9" name="Picture 8" descr="A picture containing clock&#10;&#10;Description automatically generated">
            <a:extLst>
              <a:ext uri="{FF2B5EF4-FFF2-40B4-BE49-F238E27FC236}">
                <a16:creationId xmlns:a16="http://schemas.microsoft.com/office/drawing/2014/main" id="{43C0C97B-2E84-F242-A959-7B6174BC4767}"/>
              </a:ext>
            </a:extLst>
          </p:cNvPr>
          <p:cNvPicPr>
            <a:picLocks noChangeAspect="1"/>
          </p:cNvPicPr>
          <p:nvPr/>
        </p:nvPicPr>
        <p:blipFill>
          <a:blip r:embed="rId3"/>
          <a:stretch>
            <a:fillRect/>
          </a:stretch>
        </p:blipFill>
        <p:spPr>
          <a:xfrm>
            <a:off x="1342241" y="107731"/>
            <a:ext cx="6080760" cy="800100"/>
          </a:xfrm>
          <a:prstGeom prst="rect">
            <a:avLst/>
          </a:prstGeom>
        </p:spPr>
      </p:pic>
      <p:sp>
        <p:nvSpPr>
          <p:cNvPr id="10" name="Google Shape;417;p34">
            <a:extLst>
              <a:ext uri="{FF2B5EF4-FFF2-40B4-BE49-F238E27FC236}">
                <a16:creationId xmlns:a16="http://schemas.microsoft.com/office/drawing/2014/main" id="{01FD4FF0-0C3E-7145-8C5B-5E9FB385E5D7}"/>
              </a:ext>
            </a:extLst>
          </p:cNvPr>
          <p:cNvSpPr txBox="1">
            <a:spLocks/>
          </p:cNvSpPr>
          <p:nvPr/>
        </p:nvSpPr>
        <p:spPr>
          <a:xfrm>
            <a:off x="761467" y="918214"/>
            <a:ext cx="7258071" cy="528637"/>
          </a:xfrm>
          <a:prstGeom prst="rect">
            <a:avLst/>
          </a:prstGeom>
          <a:noFill/>
          <a:ln>
            <a:noFill/>
          </a:ln>
        </p:spPr>
        <p:txBody>
          <a:bodyPr spcFirstLastPara="1" wrap="square" lIns="68550" tIns="34275" rIns="68550"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buSzPts val="1500"/>
            </a:pPr>
            <a:r>
              <a:rPr lang="en-US" sz="1500" b="1" i="1" dirty="0">
                <a:solidFill>
                  <a:srgbClr val="073763"/>
                </a:solidFill>
                <a:latin typeface="Calibri" panose="020F0502020204030204" pitchFamily="34" charset="0"/>
                <a:cs typeface="Calibri" panose="020F0502020204030204" pitchFamily="34" charset="0"/>
              </a:rPr>
              <a:t>Sakai at scale since 2005 </a:t>
            </a:r>
            <a:r>
              <a:rPr lang="en-US" sz="1500" b="1" dirty="0">
                <a:solidFill>
                  <a:srgbClr val="073763"/>
                </a:solidFill>
                <a:latin typeface="Calibri" panose="020F0502020204030204" pitchFamily="34" charset="0"/>
                <a:cs typeface="Calibri" panose="020F0502020204030204" pitchFamily="34" charset="0"/>
              </a:rPr>
              <a:t>◉</a:t>
            </a:r>
            <a:r>
              <a:rPr lang="en-US" sz="1500" b="1" i="1" dirty="0">
                <a:solidFill>
                  <a:srgbClr val="073763"/>
                </a:solidFill>
                <a:latin typeface="Calibri" panose="020F0502020204030204" pitchFamily="34" charset="0"/>
                <a:cs typeface="Calibri" panose="020F0502020204030204" pitchFamily="34" charset="0"/>
              </a:rPr>
              <a:t> 100 institutions hosted</a:t>
            </a:r>
            <a:r>
              <a:rPr lang="en-US" sz="1500" b="1" dirty="0">
                <a:solidFill>
                  <a:srgbClr val="073763"/>
                </a:solidFill>
                <a:latin typeface="Calibri" panose="020F0502020204030204" pitchFamily="34" charset="0"/>
                <a:cs typeface="Calibri" panose="020F0502020204030204" pitchFamily="34" charset="0"/>
              </a:rPr>
              <a:t> ◉ </a:t>
            </a:r>
            <a:r>
              <a:rPr lang="en-US" sz="1500" b="1" i="1" dirty="0">
                <a:solidFill>
                  <a:srgbClr val="073763"/>
                </a:solidFill>
                <a:latin typeface="Calibri" panose="020F0502020204030204" pitchFamily="34" charset="0"/>
                <a:cs typeface="Calibri" panose="020F0502020204030204" pitchFamily="34" charset="0"/>
              </a:rPr>
              <a:t>Deep expertise and a personal touch </a:t>
            </a:r>
          </a:p>
          <a:p>
            <a:pPr>
              <a:lnSpc>
                <a:spcPct val="95000"/>
              </a:lnSpc>
              <a:buSzPts val="1400"/>
            </a:pPr>
            <a:br>
              <a:rPr lang="en-US" sz="1500" b="1" i="1" dirty="0">
                <a:solidFill>
                  <a:srgbClr val="073763"/>
                </a:solidFill>
                <a:latin typeface="Calibri" panose="020F0502020204030204" pitchFamily="34" charset="0"/>
                <a:cs typeface="Calibri" panose="020F0502020204030204" pitchFamily="34" charset="0"/>
              </a:rPr>
            </a:br>
            <a:endParaRPr lang="en-US" sz="1500" b="1" i="1" dirty="0">
              <a:solidFill>
                <a:srgbClr val="073763"/>
              </a:solidFill>
              <a:latin typeface="Calibri" panose="020F0502020204030204" pitchFamily="34" charset="0"/>
              <a:cs typeface="Calibri" panose="020F0502020204030204" pitchFamily="34" charset="0"/>
            </a:endParaRPr>
          </a:p>
        </p:txBody>
      </p:sp>
      <p:pic>
        <p:nvPicPr>
          <p:cNvPr id="11" name="Google Shape;418;p34">
            <a:extLst>
              <a:ext uri="{FF2B5EF4-FFF2-40B4-BE49-F238E27FC236}">
                <a16:creationId xmlns:a16="http://schemas.microsoft.com/office/drawing/2014/main" id="{2351F9BC-D784-C94A-B95F-7F90191DFE11}"/>
              </a:ext>
            </a:extLst>
          </p:cNvPr>
          <p:cNvPicPr preferRelativeResize="0">
            <a:picLocks noChangeAspect="1"/>
          </p:cNvPicPr>
          <p:nvPr/>
        </p:nvPicPr>
        <p:blipFill rotWithShape="1">
          <a:blip r:embed="rId4">
            <a:alphaModFix/>
          </a:blip>
          <a:srcRect l="8250" t="19522" r="8415" b="18793"/>
          <a:stretch/>
        </p:blipFill>
        <p:spPr>
          <a:xfrm>
            <a:off x="549670" y="3841126"/>
            <a:ext cx="1791499" cy="447040"/>
          </a:xfrm>
          <a:prstGeom prst="rect">
            <a:avLst/>
          </a:prstGeom>
          <a:noFill/>
          <a:ln>
            <a:noFill/>
          </a:ln>
        </p:spPr>
      </p:pic>
      <p:grpSp>
        <p:nvGrpSpPr>
          <p:cNvPr id="19" name="Group 18">
            <a:extLst>
              <a:ext uri="{FF2B5EF4-FFF2-40B4-BE49-F238E27FC236}">
                <a16:creationId xmlns:a16="http://schemas.microsoft.com/office/drawing/2014/main" id="{9203446E-EDBE-564B-8B31-C23089522FCF}"/>
              </a:ext>
            </a:extLst>
          </p:cNvPr>
          <p:cNvGrpSpPr/>
          <p:nvPr/>
        </p:nvGrpSpPr>
        <p:grpSpPr>
          <a:xfrm>
            <a:off x="887605" y="1357856"/>
            <a:ext cx="7076933" cy="1605979"/>
            <a:chOff x="220336" y="1357856"/>
            <a:chExt cx="7076933" cy="1605979"/>
          </a:xfrm>
        </p:grpSpPr>
        <p:sp>
          <p:nvSpPr>
            <p:cNvPr id="13" name="Left-Right Arrow 12">
              <a:extLst>
                <a:ext uri="{FF2B5EF4-FFF2-40B4-BE49-F238E27FC236}">
                  <a16:creationId xmlns:a16="http://schemas.microsoft.com/office/drawing/2014/main" id="{DB2ABB0F-3B53-A347-9076-9F90B659F1EF}"/>
                </a:ext>
              </a:extLst>
            </p:cNvPr>
            <p:cNvSpPr/>
            <p:nvPr/>
          </p:nvSpPr>
          <p:spPr>
            <a:xfrm>
              <a:off x="220336" y="1845154"/>
              <a:ext cx="7076933" cy="1118681"/>
            </a:xfrm>
            <a:prstGeom prst="leftRightArrow">
              <a:avLst/>
            </a:prstGeom>
            <a:solidFill>
              <a:srgbClr val="083C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alibri" panose="020F0502020204030204" pitchFamily="34" charset="0"/>
                  <a:cs typeface="Calibri" panose="020F0502020204030204" pitchFamily="34" charset="0"/>
                </a:rPr>
                <a:t>A Broad Array of Sakai Services</a:t>
              </a:r>
            </a:p>
          </p:txBody>
        </p:sp>
        <p:sp>
          <p:nvSpPr>
            <p:cNvPr id="14" name="TextBox 13">
              <a:extLst>
                <a:ext uri="{FF2B5EF4-FFF2-40B4-BE49-F238E27FC236}">
                  <a16:creationId xmlns:a16="http://schemas.microsoft.com/office/drawing/2014/main" id="{1AB1DFEF-1A38-3D44-A603-92D2AE4B249A}"/>
                </a:ext>
              </a:extLst>
            </p:cNvPr>
            <p:cNvSpPr txBox="1"/>
            <p:nvPr/>
          </p:nvSpPr>
          <p:spPr>
            <a:xfrm>
              <a:off x="806105" y="1384517"/>
              <a:ext cx="1510350" cy="70788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Expert</a:t>
              </a:r>
            </a:p>
            <a:p>
              <a:r>
                <a:rPr lang="en-US" sz="2000" dirty="0">
                  <a:latin typeface="Calibri" panose="020F0502020204030204" pitchFamily="34" charset="0"/>
                  <a:cs typeface="Calibri" panose="020F0502020204030204" pitchFamily="34" charset="0"/>
                </a:rPr>
                <a:t>Consultation</a:t>
              </a:r>
            </a:p>
          </p:txBody>
        </p:sp>
        <p:sp>
          <p:nvSpPr>
            <p:cNvPr id="15" name="TextBox 14">
              <a:extLst>
                <a:ext uri="{FF2B5EF4-FFF2-40B4-BE49-F238E27FC236}">
                  <a16:creationId xmlns:a16="http://schemas.microsoft.com/office/drawing/2014/main" id="{639C6861-59EA-724F-B1D5-973365CB8390}"/>
                </a:ext>
              </a:extLst>
            </p:cNvPr>
            <p:cNvSpPr txBox="1"/>
            <p:nvPr/>
          </p:nvSpPr>
          <p:spPr>
            <a:xfrm>
              <a:off x="5786045" y="1357856"/>
              <a:ext cx="955710" cy="707886"/>
            </a:xfrm>
            <a:prstGeom prst="rect">
              <a:avLst/>
            </a:prstGeom>
            <a:noFill/>
          </p:spPr>
          <p:txBody>
            <a:bodyPr wrap="none" rtlCol="0">
              <a:spAutoFit/>
            </a:bodyPr>
            <a:lstStyle/>
            <a:p>
              <a:pPr algn="r"/>
              <a:r>
                <a:rPr lang="en-US" sz="2000" dirty="0">
                  <a:latin typeface="Calibri" panose="020F0502020204030204" pitchFamily="34" charset="0"/>
                  <a:cs typeface="Calibri" panose="020F0502020204030204" pitchFamily="34" charset="0"/>
                </a:rPr>
                <a:t>Cloud</a:t>
              </a:r>
            </a:p>
            <a:p>
              <a:pPr algn="r"/>
              <a:r>
                <a:rPr lang="en-US" sz="2000" dirty="0">
                  <a:latin typeface="Calibri" panose="020F0502020204030204" pitchFamily="34" charset="0"/>
                  <a:cs typeface="Calibri" panose="020F0502020204030204" pitchFamily="34" charset="0"/>
                </a:rPr>
                <a:t>hosting</a:t>
              </a:r>
            </a:p>
          </p:txBody>
        </p:sp>
        <p:sp>
          <p:nvSpPr>
            <p:cNvPr id="16" name="TextBox 15">
              <a:extLst>
                <a:ext uri="{FF2B5EF4-FFF2-40B4-BE49-F238E27FC236}">
                  <a16:creationId xmlns:a16="http://schemas.microsoft.com/office/drawing/2014/main" id="{96B115CE-3BF6-6443-8617-3483E9937E4D}"/>
                </a:ext>
              </a:extLst>
            </p:cNvPr>
            <p:cNvSpPr txBox="1"/>
            <p:nvPr/>
          </p:nvSpPr>
          <p:spPr>
            <a:xfrm>
              <a:off x="2779801" y="1357856"/>
              <a:ext cx="2170787" cy="70788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Managed services</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in your data center</a:t>
              </a:r>
            </a:p>
          </p:txBody>
        </p:sp>
      </p:grpSp>
      <p:sp>
        <p:nvSpPr>
          <p:cNvPr id="17" name="TextBox 16">
            <a:extLst>
              <a:ext uri="{FF2B5EF4-FFF2-40B4-BE49-F238E27FC236}">
                <a16:creationId xmlns:a16="http://schemas.microsoft.com/office/drawing/2014/main" id="{993B8440-A1F9-574B-B3D9-80FED060CDF1}"/>
              </a:ext>
            </a:extLst>
          </p:cNvPr>
          <p:cNvSpPr txBox="1"/>
          <p:nvPr/>
        </p:nvSpPr>
        <p:spPr>
          <a:xfrm>
            <a:off x="2447554" y="2973859"/>
            <a:ext cx="5473127" cy="738664"/>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“Longsight’s expertise and professionalism has made a significant impact and inspired great confidence at the University of Dayton.”</a:t>
            </a:r>
          </a:p>
          <a:p>
            <a:r>
              <a:rPr lang="en-US" sz="1400" i="1" dirty="0">
                <a:latin typeface="Calibri" panose="020F0502020204030204" pitchFamily="34" charset="0"/>
                <a:cs typeface="Calibri" panose="020F0502020204030204" pitchFamily="34" charset="0"/>
              </a:rPr>
              <a:t>— David Bauer, Director, University of Dayton</a:t>
            </a:r>
          </a:p>
        </p:txBody>
      </p:sp>
      <p:pic>
        <p:nvPicPr>
          <p:cNvPr id="18" name="Picture 2" descr="Horizontal chapel logo">
            <a:extLst>
              <a:ext uri="{FF2B5EF4-FFF2-40B4-BE49-F238E27FC236}">
                <a16:creationId xmlns:a16="http://schemas.microsoft.com/office/drawing/2014/main" id="{D63CAA8F-72D8-7542-B3A5-3C99064138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3243" b="39982"/>
          <a:stretch/>
        </p:blipFill>
        <p:spPr bwMode="auto">
          <a:xfrm>
            <a:off x="112126" y="3149870"/>
            <a:ext cx="2286000" cy="38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298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76"/>
        <p:cNvGrpSpPr/>
        <p:nvPr/>
      </p:nvGrpSpPr>
      <p:grpSpPr>
        <a:xfrm>
          <a:off x="0" y="0"/>
          <a:ext cx="0" cy="0"/>
          <a:chOff x="0" y="0"/>
          <a:chExt cx="0" cy="0"/>
        </a:xfrm>
      </p:grpSpPr>
      <p:sp>
        <p:nvSpPr>
          <p:cNvPr id="379" name="Google Shape;379;p25"/>
          <p:cNvSpPr txBox="1">
            <a:spLocks noGrp="1"/>
          </p:cNvSpPr>
          <p:nvPr>
            <p:ph type="title"/>
          </p:nvPr>
        </p:nvSpPr>
        <p:spPr>
          <a:xfrm>
            <a:off x="509335" y="2108499"/>
            <a:ext cx="8125329" cy="1506378"/>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4000"/>
              <a:buNone/>
            </a:pPr>
            <a:r>
              <a:rPr lang="en-US" dirty="0"/>
              <a:t>Sakai Plus Demo</a:t>
            </a:r>
            <a:endParaRP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Google Shape;109;p8"/>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dirty="0"/>
              <a:t>Innovation Conundrum</a:t>
            </a:r>
            <a:endParaRPr dirty="0"/>
          </a:p>
        </p:txBody>
      </p:sp>
      <p:pic>
        <p:nvPicPr>
          <p:cNvPr id="34" name="Picture 33">
            <a:extLst>
              <a:ext uri="{FF2B5EF4-FFF2-40B4-BE49-F238E27FC236}">
                <a16:creationId xmlns:a16="http://schemas.microsoft.com/office/drawing/2014/main" id="{D78F789D-A429-4B47-80F5-44CD4B8CF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720" y="2692500"/>
            <a:ext cx="1689908" cy="1689908"/>
          </a:xfrm>
          <a:prstGeom prst="rect">
            <a:avLst/>
          </a:prstGeom>
        </p:spPr>
      </p:pic>
      <p:pic>
        <p:nvPicPr>
          <p:cNvPr id="35" name="Picture 34">
            <a:extLst>
              <a:ext uri="{FF2B5EF4-FFF2-40B4-BE49-F238E27FC236}">
                <a16:creationId xmlns:a16="http://schemas.microsoft.com/office/drawing/2014/main" id="{F8FD4D1F-EBEB-B845-8FD4-DD0CA2A41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534" y="2609417"/>
            <a:ext cx="1795828" cy="1795828"/>
          </a:xfrm>
          <a:prstGeom prst="rect">
            <a:avLst/>
          </a:prstGeom>
        </p:spPr>
      </p:pic>
      <p:pic>
        <p:nvPicPr>
          <p:cNvPr id="36" name="Picture 35">
            <a:extLst>
              <a:ext uri="{FF2B5EF4-FFF2-40B4-BE49-F238E27FC236}">
                <a16:creationId xmlns:a16="http://schemas.microsoft.com/office/drawing/2014/main" id="{F2317E15-D6FA-CA45-B183-7E8389CEA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7502" y="952449"/>
            <a:ext cx="1619301" cy="1619301"/>
          </a:xfrm>
          <a:prstGeom prst="rect">
            <a:avLst/>
          </a:prstGeom>
        </p:spPr>
      </p:pic>
      <p:sp>
        <p:nvSpPr>
          <p:cNvPr id="2" name="TextBox 1">
            <a:extLst>
              <a:ext uri="{FF2B5EF4-FFF2-40B4-BE49-F238E27FC236}">
                <a16:creationId xmlns:a16="http://schemas.microsoft.com/office/drawing/2014/main" id="{F06E0C65-CB86-314A-A630-E29C2B248EC4}"/>
              </a:ext>
            </a:extLst>
          </p:cNvPr>
          <p:cNvSpPr txBox="1"/>
          <p:nvPr/>
        </p:nvSpPr>
        <p:spPr>
          <a:xfrm>
            <a:off x="497304" y="1262379"/>
            <a:ext cx="2573169" cy="2031325"/>
          </a:xfrm>
          <a:prstGeom prst="rect">
            <a:avLst/>
          </a:prstGeom>
          <a:noFill/>
        </p:spPr>
        <p:txBody>
          <a:bodyPr wrap="square" rtlCol="0">
            <a:spAutoFit/>
          </a:bodyPr>
          <a:lstStyle/>
          <a:p>
            <a:r>
              <a:rPr lang="en-US" sz="1800" b="1" dirty="0"/>
              <a:t>Most Faculty</a:t>
            </a:r>
          </a:p>
          <a:p>
            <a:pPr marL="285750" indent="-285750">
              <a:buFont typeface="Arial" panose="020B0604020202020204" pitchFamily="34" charset="0"/>
              <a:buChar char="•"/>
            </a:pPr>
            <a:r>
              <a:rPr lang="en-US" sz="1800" dirty="0"/>
              <a:t>Upload PowerPoint</a:t>
            </a:r>
          </a:p>
          <a:p>
            <a:pPr marL="285750" indent="-285750">
              <a:buFont typeface="Arial" panose="020B0604020202020204" pitchFamily="34" charset="0"/>
              <a:buChar char="•"/>
            </a:pPr>
            <a:r>
              <a:rPr lang="en-US" sz="1800" dirty="0"/>
              <a:t>Have some due dates</a:t>
            </a:r>
          </a:p>
          <a:p>
            <a:pPr marL="285750" indent="-285750">
              <a:buFont typeface="Arial" panose="020B0604020202020204" pitchFamily="34" charset="0"/>
              <a:buChar char="•"/>
            </a:pPr>
            <a:r>
              <a:rPr lang="en-US" sz="1800" dirty="0"/>
              <a:t>Don't move my cheese</a:t>
            </a:r>
          </a:p>
          <a:p>
            <a:endParaRPr lang="en-US" sz="1800" dirty="0"/>
          </a:p>
        </p:txBody>
      </p:sp>
      <p:sp>
        <p:nvSpPr>
          <p:cNvPr id="38" name="TextBox 37">
            <a:extLst>
              <a:ext uri="{FF2B5EF4-FFF2-40B4-BE49-F238E27FC236}">
                <a16:creationId xmlns:a16="http://schemas.microsoft.com/office/drawing/2014/main" id="{397B65F3-4E98-9047-AA87-9125D4102309}"/>
              </a:ext>
            </a:extLst>
          </p:cNvPr>
          <p:cNvSpPr txBox="1"/>
          <p:nvPr/>
        </p:nvSpPr>
        <p:spPr>
          <a:xfrm>
            <a:off x="3230870" y="2001043"/>
            <a:ext cx="2902883" cy="2031325"/>
          </a:xfrm>
          <a:prstGeom prst="rect">
            <a:avLst/>
          </a:prstGeom>
          <a:noFill/>
        </p:spPr>
        <p:txBody>
          <a:bodyPr wrap="square" rtlCol="0">
            <a:spAutoFit/>
          </a:bodyPr>
          <a:lstStyle/>
          <a:p>
            <a:r>
              <a:rPr lang="en-US" sz="1800" b="1" dirty="0"/>
              <a:t>A Few Faculty</a:t>
            </a:r>
          </a:p>
          <a:p>
            <a:pPr marL="285750" indent="-285750">
              <a:buFont typeface="Arial" panose="020B0604020202020204" pitchFamily="34" charset="0"/>
              <a:buChar char="•"/>
            </a:pPr>
            <a:r>
              <a:rPr lang="en-US" sz="1800" dirty="0"/>
              <a:t>I have an idea...</a:t>
            </a:r>
          </a:p>
          <a:p>
            <a:pPr marL="285750" indent="-285750">
              <a:buFont typeface="Arial" panose="020B0604020202020204" pitchFamily="34" charset="0"/>
              <a:buChar char="•"/>
            </a:pPr>
            <a:r>
              <a:rPr lang="en-US" sz="1800" dirty="0"/>
              <a:t>I want to teach using...</a:t>
            </a:r>
          </a:p>
          <a:p>
            <a:pPr marL="285750" indent="-285750">
              <a:buFont typeface="Arial" panose="020B0604020202020204" pitchFamily="34" charset="0"/>
              <a:buChar char="•"/>
            </a:pPr>
            <a:r>
              <a:rPr lang="en-US" sz="1800" dirty="0"/>
              <a:t>Is there a feature that lets me..</a:t>
            </a:r>
          </a:p>
          <a:p>
            <a:pPr marL="285750" indent="-285750">
              <a:buFont typeface="Arial" panose="020B0604020202020204" pitchFamily="34" charset="0"/>
              <a:buChar char="•"/>
            </a:pPr>
            <a:r>
              <a:rPr lang="en-US" sz="1800" dirty="0"/>
              <a:t>Can we add a feature?</a:t>
            </a:r>
          </a:p>
          <a:p>
            <a:endParaRPr lang="en-US" sz="1800" dirty="0"/>
          </a:p>
        </p:txBody>
      </p:sp>
      <p:sp>
        <p:nvSpPr>
          <p:cNvPr id="39" name="TextBox 38">
            <a:extLst>
              <a:ext uri="{FF2B5EF4-FFF2-40B4-BE49-F238E27FC236}">
                <a16:creationId xmlns:a16="http://schemas.microsoft.com/office/drawing/2014/main" id="{7F6D3117-7FB4-E843-8928-694E44BE80C5}"/>
              </a:ext>
            </a:extLst>
          </p:cNvPr>
          <p:cNvSpPr txBox="1"/>
          <p:nvPr/>
        </p:nvSpPr>
        <p:spPr>
          <a:xfrm>
            <a:off x="6707184" y="1262379"/>
            <a:ext cx="2188112" cy="1477328"/>
          </a:xfrm>
          <a:prstGeom prst="rect">
            <a:avLst/>
          </a:prstGeom>
          <a:noFill/>
        </p:spPr>
        <p:txBody>
          <a:bodyPr wrap="square" rtlCol="0">
            <a:spAutoFit/>
          </a:bodyPr>
          <a:lstStyle/>
          <a:p>
            <a:r>
              <a:rPr lang="en-US" sz="1800" b="1" dirty="0"/>
              <a:t>Campus IT</a:t>
            </a:r>
          </a:p>
          <a:p>
            <a:pPr marL="285750" indent="-285750">
              <a:buFont typeface="Arial" panose="020B0604020202020204" pitchFamily="34" charset="0"/>
              <a:buChar char="•"/>
            </a:pPr>
            <a:r>
              <a:rPr lang="en-US" sz="1800" dirty="0"/>
              <a:t>Simplicity</a:t>
            </a:r>
          </a:p>
          <a:p>
            <a:pPr marL="285750" indent="-285750">
              <a:buFont typeface="Arial" panose="020B0604020202020204" pitchFamily="34" charset="0"/>
              <a:buChar char="•"/>
            </a:pPr>
            <a:r>
              <a:rPr lang="en-US" sz="1800" dirty="0"/>
              <a:t>Stability</a:t>
            </a:r>
          </a:p>
          <a:p>
            <a:pPr marL="285750" indent="-285750">
              <a:buFont typeface="Arial" panose="020B0604020202020204" pitchFamily="34" charset="0"/>
              <a:buChar char="•"/>
            </a:pPr>
            <a:r>
              <a:rPr lang="en-US" sz="1800" dirty="0"/>
              <a:t>Scalability</a:t>
            </a:r>
          </a:p>
          <a:p>
            <a:pPr marL="285750" indent="-285750">
              <a:buFont typeface="Arial" panose="020B0604020202020204" pitchFamily="34" charset="0"/>
              <a:buChar char="•"/>
            </a:pPr>
            <a:r>
              <a:rPr lang="en-US" sz="1800" dirty="0"/>
              <a:t>Cost</a:t>
            </a:r>
          </a:p>
        </p:txBody>
      </p:sp>
    </p:spTree>
    <p:extLst>
      <p:ext uri="{BB962C8B-B14F-4D97-AF65-F5344CB8AC3E}">
        <p14:creationId xmlns:p14="http://schemas.microsoft.com/office/powerpoint/2010/main" val="3535994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9" name="Google Shape;279;p14"/>
          <p:cNvSpPr/>
          <p:nvPr/>
        </p:nvSpPr>
        <p:spPr>
          <a:xfrm>
            <a:off x="2939795" y="386806"/>
            <a:ext cx="1739646" cy="1248156"/>
          </a:xfrm>
          <a:prstGeom prst="roundRect">
            <a:avLst>
              <a:gd name="adj" fmla="val 16667"/>
            </a:avLst>
          </a:prstGeom>
          <a:solidFill>
            <a:srgbClr val="76923C"/>
          </a:solidFill>
          <a:ln w="25400" cap="flat" cmpd="sng">
            <a:solidFill>
              <a:srgbClr val="4F61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Student</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Information</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System</a:t>
            </a:r>
            <a:endParaRPr/>
          </a:p>
        </p:txBody>
      </p:sp>
      <p:sp>
        <p:nvSpPr>
          <p:cNvPr id="280" name="Google Shape;280;p14"/>
          <p:cNvSpPr/>
          <p:nvPr/>
        </p:nvSpPr>
        <p:spPr>
          <a:xfrm>
            <a:off x="2923466" y="1687721"/>
            <a:ext cx="1739646" cy="2576322"/>
          </a:xfrm>
          <a:prstGeom prst="roundRect">
            <a:avLst>
              <a:gd name="adj" fmla="val 16667"/>
            </a:avLst>
          </a:prstGeom>
          <a:solidFill>
            <a:srgbClr val="5F497A"/>
          </a:solidFill>
          <a:ln w="25400" cap="flat" cmpd="sng">
            <a:solidFill>
              <a:srgbClr val="3F31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Canvas</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Blackboard</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Brightspace</a:t>
            </a:r>
            <a:endParaRPr/>
          </a:p>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a:t>
            </a:r>
            <a:endParaRPr/>
          </a:p>
        </p:txBody>
      </p:sp>
      <p:sp>
        <p:nvSpPr>
          <p:cNvPr id="281" name="Google Shape;281;p14"/>
          <p:cNvSpPr/>
          <p:nvPr/>
        </p:nvSpPr>
        <p:spPr>
          <a:xfrm>
            <a:off x="7088558" y="1701437"/>
            <a:ext cx="1837944" cy="1974904"/>
          </a:xfrm>
          <a:prstGeom prst="roundRect">
            <a:avLst>
              <a:gd name="adj" fmla="val 16667"/>
            </a:avLst>
          </a:prstGeom>
          <a:solidFill>
            <a:srgbClr val="00B0F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82" name="Google Shape;282;p14"/>
          <p:cNvSpPr/>
          <p:nvPr/>
        </p:nvSpPr>
        <p:spPr>
          <a:xfrm>
            <a:off x="4663112" y="2112917"/>
            <a:ext cx="2425446" cy="562356"/>
          </a:xfrm>
          <a:prstGeom prst="leftRightArrow">
            <a:avLst>
              <a:gd name="adj1" fmla="val 50000"/>
              <a:gd name="adj2" fmla="val 50000"/>
            </a:avLst>
          </a:prstGeom>
          <a:solidFill>
            <a:schemeClr val="dk1"/>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500" b="0" i="0" u="none" strike="noStrike" cap="none">
                <a:solidFill>
                  <a:schemeClr val="lt1"/>
                </a:solidFill>
                <a:latin typeface="Arial"/>
                <a:ea typeface="Arial"/>
                <a:cs typeface="Arial"/>
                <a:sym typeface="Arial"/>
              </a:rPr>
              <a:t>LTI Advantage</a:t>
            </a:r>
            <a:endParaRPr/>
          </a:p>
        </p:txBody>
      </p:sp>
      <p:pic>
        <p:nvPicPr>
          <p:cNvPr id="283" name="Google Shape;283;p14"/>
          <p:cNvPicPr preferRelativeResize="0"/>
          <p:nvPr/>
        </p:nvPicPr>
        <p:blipFill rotWithShape="1">
          <a:blip r:embed="rId3">
            <a:alphaModFix/>
          </a:blip>
          <a:srcRect/>
          <a:stretch/>
        </p:blipFill>
        <p:spPr>
          <a:xfrm>
            <a:off x="7188565" y="3859049"/>
            <a:ext cx="1637930" cy="456983"/>
          </a:xfrm>
          <a:prstGeom prst="rect">
            <a:avLst/>
          </a:prstGeom>
          <a:solidFill>
            <a:schemeClr val="dk1"/>
          </a:solidFill>
          <a:ln>
            <a:noFill/>
          </a:ln>
        </p:spPr>
      </p:pic>
      <p:pic>
        <p:nvPicPr>
          <p:cNvPr id="284" name="Google Shape;284;p14"/>
          <p:cNvPicPr preferRelativeResize="0"/>
          <p:nvPr/>
        </p:nvPicPr>
        <p:blipFill rotWithShape="1">
          <a:blip r:embed="rId4">
            <a:alphaModFix/>
          </a:blip>
          <a:srcRect/>
          <a:stretch/>
        </p:blipFill>
        <p:spPr>
          <a:xfrm>
            <a:off x="556350" y="63391"/>
            <a:ext cx="1688211" cy="1688211"/>
          </a:xfrm>
          <a:prstGeom prst="rect">
            <a:avLst/>
          </a:prstGeom>
          <a:noFill/>
          <a:ln>
            <a:noFill/>
          </a:ln>
        </p:spPr>
      </p:pic>
      <p:pic>
        <p:nvPicPr>
          <p:cNvPr id="285" name="Google Shape;285;p14"/>
          <p:cNvPicPr preferRelativeResize="0"/>
          <p:nvPr/>
        </p:nvPicPr>
        <p:blipFill rotWithShape="1">
          <a:blip r:embed="rId5">
            <a:alphaModFix/>
          </a:blip>
          <a:srcRect/>
          <a:stretch/>
        </p:blipFill>
        <p:spPr>
          <a:xfrm>
            <a:off x="5089451" y="439565"/>
            <a:ext cx="1572768" cy="1572768"/>
          </a:xfrm>
          <a:prstGeom prst="rect">
            <a:avLst/>
          </a:prstGeom>
          <a:noFill/>
          <a:ln>
            <a:noFill/>
          </a:ln>
        </p:spPr>
      </p:pic>
      <p:pic>
        <p:nvPicPr>
          <p:cNvPr id="286" name="Google Shape;286;p14"/>
          <p:cNvPicPr preferRelativeResize="0"/>
          <p:nvPr/>
        </p:nvPicPr>
        <p:blipFill rotWithShape="1">
          <a:blip r:embed="rId6">
            <a:alphaModFix/>
          </a:blip>
          <a:srcRect/>
          <a:stretch/>
        </p:blipFill>
        <p:spPr>
          <a:xfrm>
            <a:off x="1400455" y="3216112"/>
            <a:ext cx="1285875" cy="1285875"/>
          </a:xfrm>
          <a:prstGeom prst="rect">
            <a:avLst/>
          </a:prstGeom>
          <a:noFill/>
          <a:ln>
            <a:noFill/>
          </a:ln>
        </p:spPr>
      </p:pic>
      <p:pic>
        <p:nvPicPr>
          <p:cNvPr id="287" name="Google Shape;287;p14"/>
          <p:cNvPicPr preferRelativeResize="0"/>
          <p:nvPr/>
        </p:nvPicPr>
        <p:blipFill rotWithShape="1">
          <a:blip r:embed="rId7">
            <a:alphaModFix/>
          </a:blip>
          <a:srcRect/>
          <a:stretch/>
        </p:blipFill>
        <p:spPr>
          <a:xfrm>
            <a:off x="7288573" y="2533170"/>
            <a:ext cx="1437914" cy="311639"/>
          </a:xfrm>
          <a:prstGeom prst="rect">
            <a:avLst/>
          </a:prstGeom>
          <a:solidFill>
            <a:schemeClr val="lt1"/>
          </a:solidFill>
          <a:ln w="9525" cap="flat" cmpd="sng">
            <a:solidFill>
              <a:schemeClr val="dk1"/>
            </a:solidFill>
            <a:prstDash val="solid"/>
            <a:round/>
            <a:headEnd type="none" w="sm" len="sm"/>
            <a:tailEnd type="none" w="sm" len="sm"/>
          </a:ln>
        </p:spPr>
      </p:pic>
      <p:cxnSp>
        <p:nvCxnSpPr>
          <p:cNvPr id="288" name="Google Shape;288;p14"/>
          <p:cNvCxnSpPr>
            <a:endCxn id="280" idx="1"/>
          </p:cNvCxnSpPr>
          <p:nvPr/>
        </p:nvCxnSpPr>
        <p:spPr>
          <a:xfrm>
            <a:off x="1733066" y="1093382"/>
            <a:ext cx="1190400" cy="1882500"/>
          </a:xfrm>
          <a:prstGeom prst="straightConnector1">
            <a:avLst/>
          </a:prstGeom>
          <a:noFill/>
          <a:ln w="57150" cap="flat" cmpd="sng">
            <a:solidFill>
              <a:schemeClr val="dk1"/>
            </a:solidFill>
            <a:prstDash val="solid"/>
            <a:round/>
            <a:headEnd type="none" w="sm" len="sm"/>
            <a:tailEnd type="none" w="sm" len="sm"/>
          </a:ln>
        </p:spPr>
      </p:cxnSp>
      <p:cxnSp>
        <p:nvCxnSpPr>
          <p:cNvPr id="289" name="Google Shape;289;p14"/>
          <p:cNvCxnSpPr>
            <a:stCxn id="286" idx="3"/>
            <a:endCxn id="280" idx="1"/>
          </p:cNvCxnSpPr>
          <p:nvPr/>
        </p:nvCxnSpPr>
        <p:spPr>
          <a:xfrm rot="10800000" flipH="1">
            <a:off x="2686330" y="2975850"/>
            <a:ext cx="237000" cy="883200"/>
          </a:xfrm>
          <a:prstGeom prst="straightConnector1">
            <a:avLst/>
          </a:prstGeom>
          <a:noFill/>
          <a:ln w="57150" cap="flat" cmpd="sng">
            <a:solidFill>
              <a:schemeClr val="dk1"/>
            </a:solidFill>
            <a:prstDash val="solid"/>
            <a:round/>
            <a:headEnd type="none" w="sm" len="sm"/>
            <a:tailEnd type="none" w="sm" len="sm"/>
          </a:ln>
        </p:spPr>
      </p:cxnSp>
      <p:sp>
        <p:nvSpPr>
          <p:cNvPr id="290" name="Google Shape;290;p14"/>
          <p:cNvSpPr txBox="1"/>
          <p:nvPr/>
        </p:nvSpPr>
        <p:spPr>
          <a:xfrm>
            <a:off x="5021035" y="2946044"/>
            <a:ext cx="1810111"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SSO / Launch</a:t>
            </a:r>
            <a:endParaRPr/>
          </a:p>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Synchronized roster</a:t>
            </a:r>
            <a:endParaRPr/>
          </a:p>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Synchronized grades</a:t>
            </a:r>
            <a:endParaRPr/>
          </a:p>
          <a:p>
            <a:pPr marL="0" marR="0" lvl="0" indent="0" algn="ctr" rtl="0">
              <a:lnSpc>
                <a:spcPct val="100000"/>
              </a:lnSpc>
              <a:spcBef>
                <a:spcPts val="0"/>
              </a:spcBef>
              <a:spcAft>
                <a:spcPts val="0"/>
              </a:spcAft>
              <a:buNone/>
            </a:pPr>
            <a:r>
              <a:rPr lang="en-US" sz="1350" b="0" i="0" u="none" strike="noStrike" cap="none">
                <a:solidFill>
                  <a:schemeClr val="dk1"/>
                </a:solidFill>
                <a:latin typeface="Arial"/>
                <a:ea typeface="Arial"/>
                <a:cs typeface="Arial"/>
                <a:sym typeface="Arial"/>
              </a:rPr>
              <a:t>Deep Linking</a:t>
            </a:r>
            <a:endParaRPr/>
          </a:p>
        </p:txBody>
      </p:sp>
      <p:pic>
        <p:nvPicPr>
          <p:cNvPr id="291" name="Google Shape;291;p14"/>
          <p:cNvPicPr preferRelativeResize="0"/>
          <p:nvPr/>
        </p:nvPicPr>
        <p:blipFill rotWithShape="1">
          <a:blip r:embed="rId8">
            <a:alphaModFix/>
          </a:blip>
          <a:srcRect/>
          <a:stretch/>
        </p:blipFill>
        <p:spPr>
          <a:xfrm>
            <a:off x="-32596" y="1010884"/>
            <a:ext cx="1712414" cy="1712414"/>
          </a:xfrm>
          <a:prstGeom prst="rect">
            <a:avLst/>
          </a:prstGeom>
          <a:noFill/>
          <a:ln>
            <a:noFill/>
          </a:ln>
        </p:spPr>
      </p:pic>
      <p:pic>
        <p:nvPicPr>
          <p:cNvPr id="292" name="Google Shape;292;p14"/>
          <p:cNvPicPr preferRelativeResize="0"/>
          <p:nvPr/>
        </p:nvPicPr>
        <p:blipFill rotWithShape="1">
          <a:blip r:embed="rId9">
            <a:alphaModFix/>
          </a:blip>
          <a:srcRect/>
          <a:stretch/>
        </p:blipFill>
        <p:spPr>
          <a:xfrm>
            <a:off x="-154596" y="2503514"/>
            <a:ext cx="1771650" cy="1771650"/>
          </a:xfrm>
          <a:prstGeom prst="rect">
            <a:avLst/>
          </a:prstGeom>
          <a:noFill/>
          <a:ln>
            <a:noFill/>
          </a:ln>
        </p:spPr>
      </p:pic>
      <p:cxnSp>
        <p:nvCxnSpPr>
          <p:cNvPr id="293" name="Google Shape;293;p14"/>
          <p:cNvCxnSpPr/>
          <p:nvPr/>
        </p:nvCxnSpPr>
        <p:spPr>
          <a:xfrm>
            <a:off x="1072508" y="1913618"/>
            <a:ext cx="1850959" cy="1075671"/>
          </a:xfrm>
          <a:prstGeom prst="straightConnector1">
            <a:avLst/>
          </a:prstGeom>
          <a:noFill/>
          <a:ln w="57150" cap="flat" cmpd="sng">
            <a:solidFill>
              <a:schemeClr val="dk1"/>
            </a:solidFill>
            <a:prstDash val="solid"/>
            <a:round/>
            <a:headEnd type="none" w="sm" len="sm"/>
            <a:tailEnd type="none" w="sm" len="sm"/>
          </a:ln>
        </p:spPr>
      </p:cxnSp>
      <p:cxnSp>
        <p:nvCxnSpPr>
          <p:cNvPr id="294" name="Google Shape;294;p14"/>
          <p:cNvCxnSpPr>
            <a:endCxn id="280" idx="1"/>
          </p:cNvCxnSpPr>
          <p:nvPr/>
        </p:nvCxnSpPr>
        <p:spPr>
          <a:xfrm rot="10800000" flipH="1">
            <a:off x="1400366" y="2975882"/>
            <a:ext cx="1523100" cy="150300"/>
          </a:xfrm>
          <a:prstGeom prst="straightConnector1">
            <a:avLst/>
          </a:prstGeom>
          <a:noFill/>
          <a:ln w="57150" cap="flat" cmpd="sng">
            <a:solidFill>
              <a:schemeClr val="dk1"/>
            </a:solidFill>
            <a:prstDash val="solid"/>
            <a:round/>
            <a:headEnd type="none" w="sm" len="sm"/>
            <a:tailEnd type="none" w="sm" len="sm"/>
          </a:ln>
        </p:spPr>
      </p:cxnSp>
    </p:spTree>
    <p:extLst>
      <p:ext uri="{BB962C8B-B14F-4D97-AF65-F5344CB8AC3E}">
        <p14:creationId xmlns:p14="http://schemas.microsoft.com/office/powerpoint/2010/main" val="1380474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021-03-14-SakaiPlus-Demo_6jhfLO.mp4" descr="2021-03-14-SakaiPlus-Demo_6jhfLO.mp4">
            <a:hlinkClick r:id="" action="ppaction://media"/>
            <a:extLst>
              <a:ext uri="{FF2B5EF4-FFF2-40B4-BE49-F238E27FC236}">
                <a16:creationId xmlns:a16="http://schemas.microsoft.com/office/drawing/2014/main" id="{B170A215-35F8-794E-937B-6623146AC7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6777" y="187269"/>
            <a:ext cx="7210445" cy="4337533"/>
          </a:xfrm>
          <a:prstGeom prst="rect">
            <a:avLst/>
          </a:prstGeom>
        </p:spPr>
      </p:pic>
    </p:spTree>
    <p:extLst>
      <p:ext uri="{BB962C8B-B14F-4D97-AF65-F5344CB8AC3E}">
        <p14:creationId xmlns:p14="http://schemas.microsoft.com/office/powerpoint/2010/main" val="127317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3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7" name="Google Shape;137;p6"/>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B71"/>
              </a:buClr>
              <a:buSzPts val="4000"/>
              <a:buFont typeface="Calibri"/>
              <a:buNone/>
            </a:pPr>
            <a:r>
              <a:rPr lang="en-US"/>
              <a:t>ASU Dreamscape Learn</a:t>
            </a:r>
            <a:endParaRPr/>
          </a:p>
        </p:txBody>
      </p:sp>
      <p:pic>
        <p:nvPicPr>
          <p:cNvPr id="138" name="Google Shape;138;p6" descr="Graphical user interface, website&#10;&#10;Description automatically generated"/>
          <p:cNvPicPr preferRelativeResize="0"/>
          <p:nvPr/>
        </p:nvPicPr>
        <p:blipFill rotWithShape="1">
          <a:blip r:embed="rId3">
            <a:alphaModFix/>
          </a:blip>
          <a:srcRect/>
          <a:stretch/>
        </p:blipFill>
        <p:spPr>
          <a:xfrm>
            <a:off x="570652" y="255863"/>
            <a:ext cx="7868026" cy="4270158"/>
          </a:xfrm>
          <a:prstGeom prst="rect">
            <a:avLst/>
          </a:prstGeom>
          <a:noFill/>
          <a:ln>
            <a:noFill/>
          </a:ln>
        </p:spPr>
      </p:pic>
    </p:spTree>
    <p:extLst>
      <p:ext uri="{BB962C8B-B14F-4D97-AF65-F5344CB8AC3E}">
        <p14:creationId xmlns:p14="http://schemas.microsoft.com/office/powerpoint/2010/main" val="886392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Google Shape;71;p4"/>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r>
              <a:rPr lang="en-US" dirty="0">
                <a:solidFill>
                  <a:schemeClr val="tx1"/>
                </a:solidFill>
              </a:rPr>
              <a:t>Learn more:</a:t>
            </a:r>
          </a:p>
          <a:p>
            <a:pPr lvl="1"/>
            <a:r>
              <a:rPr lang="en-US" dirty="0" err="1">
                <a:solidFill>
                  <a:schemeClr val="tx1"/>
                </a:solidFill>
              </a:rPr>
              <a:t>SakaiLMS</a:t>
            </a:r>
            <a:r>
              <a:rPr lang="en-US" dirty="0">
                <a:solidFill>
                  <a:schemeClr val="tx1"/>
                </a:solidFill>
              </a:rPr>
              <a:t>: </a:t>
            </a:r>
            <a:r>
              <a:rPr lang="en-US" dirty="0" err="1">
                <a:solidFill>
                  <a:schemeClr val="tx1"/>
                </a:solidFill>
              </a:rPr>
              <a:t>www.sakailms.org</a:t>
            </a:r>
            <a:endParaRPr lang="en-US" dirty="0">
              <a:solidFill>
                <a:schemeClr val="tx1"/>
              </a:solidFill>
            </a:endParaRPr>
          </a:p>
          <a:p>
            <a:pPr lvl="1"/>
            <a:r>
              <a:rPr lang="en-US" dirty="0" err="1">
                <a:solidFill>
                  <a:schemeClr val="tx1"/>
                </a:solidFill>
              </a:rPr>
              <a:t>SakaiPlus</a:t>
            </a:r>
            <a:r>
              <a:rPr lang="en-US" dirty="0">
                <a:solidFill>
                  <a:schemeClr val="tx1"/>
                </a:solidFill>
              </a:rPr>
              <a:t>: </a:t>
            </a:r>
            <a:r>
              <a:rPr lang="en-US" dirty="0" err="1">
                <a:solidFill>
                  <a:schemeClr val="tx1"/>
                </a:solidFill>
              </a:rPr>
              <a:t>plus@sakailms.org</a:t>
            </a:r>
            <a:endParaRPr lang="en-US" dirty="0">
              <a:solidFill>
                <a:schemeClr val="tx1"/>
              </a:solidFill>
            </a:endParaRPr>
          </a:p>
        </p:txBody>
      </p:sp>
      <p:sp>
        <p:nvSpPr>
          <p:cNvPr id="70" name="Google Shape;70;p4"/>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dirty="0"/>
              <a:t>Questions?</a:t>
            </a:r>
            <a:endParaRPr dirty="0"/>
          </a:p>
        </p:txBody>
      </p:sp>
    </p:spTree>
    <p:extLst>
      <p:ext uri="{BB962C8B-B14F-4D97-AF65-F5344CB8AC3E}">
        <p14:creationId xmlns:p14="http://schemas.microsoft.com/office/powerpoint/2010/main" val="4234471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7" name="Google Shape;127;p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B71"/>
              </a:buClr>
              <a:buSzPts val="4000"/>
              <a:buFont typeface="Calibri"/>
              <a:buNone/>
            </a:pPr>
            <a:r>
              <a:rPr lang="en-US"/>
              <a:t>Future of Learning Summit</a:t>
            </a:r>
            <a:endParaRPr/>
          </a:p>
        </p:txBody>
      </p:sp>
      <p:pic>
        <p:nvPicPr>
          <p:cNvPr id="128" name="Google Shape;128;p5" descr="A picture containing text, person&#10;&#10;Description automatically generated"/>
          <p:cNvPicPr preferRelativeResize="0"/>
          <p:nvPr/>
        </p:nvPicPr>
        <p:blipFill rotWithShape="1">
          <a:blip r:embed="rId3">
            <a:alphaModFix/>
          </a:blip>
          <a:srcRect/>
          <a:stretch/>
        </p:blipFill>
        <p:spPr>
          <a:xfrm>
            <a:off x="574522" y="250149"/>
            <a:ext cx="7883638" cy="42758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7" name="Google Shape;137;p6"/>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3B71"/>
              </a:buClr>
              <a:buSzPts val="4000"/>
              <a:buFont typeface="Calibri"/>
              <a:buNone/>
            </a:pPr>
            <a:r>
              <a:rPr lang="en-US"/>
              <a:t>ASU Dreamscape Learn</a:t>
            </a:r>
            <a:endParaRPr/>
          </a:p>
        </p:txBody>
      </p:sp>
      <p:pic>
        <p:nvPicPr>
          <p:cNvPr id="138" name="Google Shape;138;p6" descr="Graphical user interface, website&#10;&#10;Description automatically generated"/>
          <p:cNvPicPr preferRelativeResize="0"/>
          <p:nvPr/>
        </p:nvPicPr>
        <p:blipFill rotWithShape="1">
          <a:blip r:embed="rId3">
            <a:alphaModFix/>
          </a:blip>
          <a:srcRect/>
          <a:stretch/>
        </p:blipFill>
        <p:spPr>
          <a:xfrm>
            <a:off x="570652" y="255863"/>
            <a:ext cx="7868026" cy="42701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7" name="Google Shape;147;p7"/>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4000"/>
              <a:buNone/>
            </a:pPr>
            <a:r>
              <a:rPr lang="en-US"/>
              <a:t>Dreamscape in Canvas</a:t>
            </a:r>
            <a:endParaRPr/>
          </a:p>
        </p:txBody>
      </p:sp>
      <p:pic>
        <p:nvPicPr>
          <p:cNvPr id="148" name="Google Shape;148;p7" descr="Graphical user interface, text, application, email&#10;&#10;Description automatically generated"/>
          <p:cNvPicPr preferRelativeResize="0"/>
          <p:nvPr/>
        </p:nvPicPr>
        <p:blipFill rotWithShape="1">
          <a:blip r:embed="rId3">
            <a:alphaModFix/>
          </a:blip>
          <a:srcRect/>
          <a:stretch/>
        </p:blipFill>
        <p:spPr>
          <a:xfrm>
            <a:off x="1348331" y="250149"/>
            <a:ext cx="6336020" cy="4270158"/>
          </a:xfrm>
          <a:prstGeom prst="rect">
            <a:avLst/>
          </a:prstGeom>
          <a:noFill/>
          <a:ln w="76200" cap="flat" cmpd="sng">
            <a:solidFill>
              <a:schemeClr val="accent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9"/>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a:t>Evolution of the LMS</a:t>
            </a:r>
            <a:endParaRPr/>
          </a:p>
        </p:txBody>
      </p:sp>
      <p:sp>
        <p:nvSpPr>
          <p:cNvPr id="192" name="Google Shape;192;p9"/>
          <p:cNvSpPr/>
          <p:nvPr/>
        </p:nvSpPr>
        <p:spPr>
          <a:xfrm>
            <a:off x="345142" y="2212232"/>
            <a:ext cx="672724" cy="1747447"/>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sz="55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Forum</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Q/A</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Assignments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Quizzes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Formative</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Summative</a:t>
            </a:r>
            <a:endParaRPr/>
          </a:p>
        </p:txBody>
      </p:sp>
      <p:sp>
        <p:nvSpPr>
          <p:cNvPr id="193" name="Google Shape;193;p9"/>
          <p:cNvSpPr/>
          <p:nvPr/>
        </p:nvSpPr>
        <p:spPr>
          <a:xfrm>
            <a:off x="1434619" y="1902582"/>
            <a:ext cx="672724" cy="2057097"/>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sz="55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Forum</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Q/A</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Assignments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Quizzes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Formative</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Summative</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Videos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Must Watch</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Optional</a:t>
            </a:r>
            <a:endParaRPr/>
          </a:p>
        </p:txBody>
      </p:sp>
      <p:grpSp>
        <p:nvGrpSpPr>
          <p:cNvPr id="194" name="Google Shape;194;p9"/>
          <p:cNvGrpSpPr/>
          <p:nvPr/>
        </p:nvGrpSpPr>
        <p:grpSpPr>
          <a:xfrm>
            <a:off x="2524097" y="1502229"/>
            <a:ext cx="1515484" cy="2457450"/>
            <a:chOff x="1903956" y="570065"/>
            <a:chExt cx="3555672" cy="5765740"/>
          </a:xfrm>
        </p:grpSpPr>
        <p:sp>
          <p:nvSpPr>
            <p:cNvPr id="195" name="Google Shape;195;p9"/>
            <p:cNvSpPr/>
            <p:nvPr/>
          </p:nvSpPr>
          <p:spPr>
            <a:xfrm>
              <a:off x="1903956" y="570065"/>
              <a:ext cx="1578364" cy="5765740"/>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a:t>
              </a:r>
              <a:r>
                <a:rPr lang="en-US" sz="550" b="0" i="0" u="none" strike="noStrike" cap="none">
                  <a:solidFill>
                    <a:srgbClr val="0070C0"/>
                  </a:solidFill>
                  <a:latin typeface="Arial"/>
                  <a:ea typeface="Arial"/>
                  <a:cs typeface="Arial"/>
                  <a:sym typeface="Arial"/>
                </a:rPr>
                <a:t>Exercise</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Forum</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Q/A</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Assignments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Quizzes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Formative</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Summative</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Videos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Must Watch</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Optional</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LTI 1.1 Links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Reading</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0070C0"/>
                  </a:solidFill>
                  <a:latin typeface="Arial"/>
                  <a:ea typeface="Arial"/>
                  <a:cs typeface="Arial"/>
                  <a:sym typeface="Arial"/>
                </a:rPr>
                <a:t>Exercise</a:t>
              </a:r>
              <a:endParaRPr/>
            </a:p>
          </p:txBody>
        </p:sp>
        <p:sp>
          <p:nvSpPr>
            <p:cNvPr id="196" name="Google Shape;196;p9"/>
            <p:cNvSpPr/>
            <p:nvPr/>
          </p:nvSpPr>
          <p:spPr>
            <a:xfrm>
              <a:off x="3482320" y="4866557"/>
              <a:ext cx="398943" cy="1028683"/>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I</a:t>
              </a:r>
              <a:endParaRPr/>
            </a:p>
          </p:txBody>
        </p:sp>
        <p:sp>
          <p:nvSpPr>
            <p:cNvPr id="197" name="Google Shape;197;p9"/>
            <p:cNvSpPr/>
            <p:nvPr/>
          </p:nvSpPr>
          <p:spPr>
            <a:xfrm>
              <a:off x="3881264" y="4866557"/>
              <a:ext cx="1578364" cy="1028683"/>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Tool</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Reading</a:t>
              </a:r>
              <a:endParaRPr/>
            </a:p>
            <a:p>
              <a:pPr marL="0" marR="0" lvl="0" indent="0" algn="l" rtl="0">
                <a:lnSpc>
                  <a:spcPct val="100000"/>
                </a:lnSpc>
                <a:spcBef>
                  <a:spcPts val="0"/>
                </a:spcBef>
                <a:spcAft>
                  <a:spcPts val="0"/>
                </a:spcAft>
                <a:buNone/>
              </a:pPr>
              <a:r>
                <a:rPr lang="en-US" sz="550" b="0" i="0" u="none" strike="noStrike" cap="none">
                  <a:solidFill>
                    <a:srgbClr val="002060"/>
                  </a:solidFill>
                  <a:latin typeface="Arial"/>
                  <a:ea typeface="Arial"/>
                  <a:cs typeface="Arial"/>
                  <a:sym typeface="Arial"/>
                </a:rPr>
                <a:t> </a:t>
              </a:r>
              <a:r>
                <a:rPr lang="en-US" sz="550" b="0" i="0" u="none" strike="noStrike" cap="none">
                  <a:solidFill>
                    <a:srgbClr val="0070C0"/>
                  </a:solidFill>
                  <a:latin typeface="Arial"/>
                  <a:ea typeface="Arial"/>
                  <a:cs typeface="Arial"/>
                  <a:sym typeface="Arial"/>
                </a:rPr>
                <a:t>Exercise</a:t>
              </a:r>
              <a:endParaRPr/>
            </a:p>
          </p:txBody>
        </p:sp>
      </p:grpSp>
      <p:grpSp>
        <p:nvGrpSpPr>
          <p:cNvPr id="198" name="Google Shape;198;p9"/>
          <p:cNvGrpSpPr/>
          <p:nvPr/>
        </p:nvGrpSpPr>
        <p:grpSpPr>
          <a:xfrm>
            <a:off x="4456334" y="1412420"/>
            <a:ext cx="1515484" cy="2547259"/>
            <a:chOff x="1903956" y="359353"/>
            <a:chExt cx="3555672" cy="5976452"/>
          </a:xfrm>
        </p:grpSpPr>
        <p:sp>
          <p:nvSpPr>
            <p:cNvPr id="199" name="Google Shape;199;p9"/>
            <p:cNvSpPr/>
            <p:nvPr/>
          </p:nvSpPr>
          <p:spPr>
            <a:xfrm>
              <a:off x="3881264" y="359355"/>
              <a:ext cx="1578364" cy="5976450"/>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Exercise</a:t>
              </a:r>
              <a:endParaRPr sz="55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Forum</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Q/A</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Assignments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Quizzes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Formative</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Summative</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Content</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Reading</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Exercise</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Videos</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Must Watch</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   Optional</a:t>
              </a:r>
              <a:endParaRPr/>
            </a:p>
            <a:p>
              <a:pPr marL="0" marR="0" lvl="0" indent="0" algn="l" rtl="0">
                <a:lnSpc>
                  <a:spcPct val="100000"/>
                </a:lnSpc>
                <a:spcBef>
                  <a:spcPts val="0"/>
                </a:spcBef>
                <a:spcAft>
                  <a:spcPts val="0"/>
                </a:spcAft>
                <a:buNone/>
              </a:pPr>
              <a:endParaRPr sz="550" b="0" i="0" u="none" strike="noStrike" cap="none">
                <a:solidFill>
                  <a:schemeClr val="lt1"/>
                </a:solidFill>
                <a:latin typeface="Arial"/>
                <a:ea typeface="Arial"/>
                <a:cs typeface="Arial"/>
                <a:sym typeface="Arial"/>
              </a:endParaRPr>
            </a:p>
          </p:txBody>
        </p:sp>
        <p:sp>
          <p:nvSpPr>
            <p:cNvPr id="200" name="Google Shape;200;p9"/>
            <p:cNvSpPr/>
            <p:nvPr/>
          </p:nvSpPr>
          <p:spPr>
            <a:xfrm>
              <a:off x="1903956" y="359353"/>
              <a:ext cx="1578364" cy="2873293"/>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55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Exercise</a:t>
              </a:r>
              <a:endParaRPr/>
            </a:p>
            <a:p>
              <a:pPr marL="0" marR="0" lvl="0" indent="0" algn="l"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Launch</a:t>
              </a:r>
              <a:endParaRPr/>
            </a:p>
          </p:txBody>
        </p:sp>
        <p:sp>
          <p:nvSpPr>
            <p:cNvPr id="201" name="Google Shape;201;p9"/>
            <p:cNvSpPr/>
            <p:nvPr/>
          </p:nvSpPr>
          <p:spPr>
            <a:xfrm>
              <a:off x="3482320" y="359353"/>
              <a:ext cx="398943" cy="2873292"/>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I</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 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D</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V</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N</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A</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G</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E</a:t>
              </a:r>
              <a:endParaRPr/>
            </a:p>
          </p:txBody>
        </p:sp>
      </p:grpSp>
      <p:grpSp>
        <p:nvGrpSpPr>
          <p:cNvPr id="202" name="Google Shape;202;p9"/>
          <p:cNvGrpSpPr/>
          <p:nvPr/>
        </p:nvGrpSpPr>
        <p:grpSpPr>
          <a:xfrm>
            <a:off x="6388571" y="1723452"/>
            <a:ext cx="2367842" cy="2236226"/>
            <a:chOff x="2915874" y="613775"/>
            <a:chExt cx="5555500" cy="5246698"/>
          </a:xfrm>
        </p:grpSpPr>
        <p:sp>
          <p:nvSpPr>
            <p:cNvPr id="203" name="Google Shape;203;p9"/>
            <p:cNvSpPr/>
            <p:nvPr/>
          </p:nvSpPr>
          <p:spPr>
            <a:xfrm>
              <a:off x="4918469" y="2118080"/>
              <a:ext cx="1578364" cy="2621840"/>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Launch</a:t>
              </a:r>
              <a:endParaRPr sz="55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550" b="0" i="0" u="none" strike="noStrike" cap="none">
                  <a:solidFill>
                    <a:schemeClr val="lt1"/>
                  </a:solidFill>
                  <a:latin typeface="Arial"/>
                  <a:ea typeface="Arial"/>
                  <a:cs typeface="Arial"/>
                  <a:sym typeface="Arial"/>
                </a:rPr>
                <a:t>  </a:t>
              </a:r>
              <a:r>
                <a:rPr lang="en-US" sz="55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550" b="0" i="0" u="none" strike="noStrike" cap="none">
                  <a:solidFill>
                    <a:srgbClr val="FF0000"/>
                  </a:solidFill>
                  <a:latin typeface="Arial"/>
                  <a:ea typeface="Arial"/>
                  <a:cs typeface="Arial"/>
                  <a:sym typeface="Arial"/>
                </a:rPr>
                <a:t>  Exercise</a:t>
              </a:r>
              <a:endParaRPr/>
            </a:p>
          </p:txBody>
        </p:sp>
        <p:sp>
          <p:nvSpPr>
            <p:cNvPr id="204" name="Google Shape;204;p9"/>
            <p:cNvSpPr/>
            <p:nvPr/>
          </p:nvSpPr>
          <p:spPr>
            <a:xfrm>
              <a:off x="5033573" y="613775"/>
              <a:ext cx="1294441" cy="1034304"/>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SIS</a:t>
              </a:r>
              <a:endParaRPr/>
            </a:p>
          </p:txBody>
        </p:sp>
        <p:sp>
          <p:nvSpPr>
            <p:cNvPr id="205" name="Google Shape;205;p9"/>
            <p:cNvSpPr/>
            <p:nvPr/>
          </p:nvSpPr>
          <p:spPr>
            <a:xfrm>
              <a:off x="6893010" y="211808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Virtual</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Reality</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LMS</a:t>
              </a:r>
              <a:endParaRPr sz="550" b="0" i="0" u="none" strike="noStrike" cap="none">
                <a:solidFill>
                  <a:srgbClr val="0070C0"/>
                </a:solidFill>
                <a:latin typeface="Arial"/>
                <a:ea typeface="Arial"/>
                <a:cs typeface="Arial"/>
                <a:sym typeface="Arial"/>
              </a:endParaRPr>
            </a:p>
          </p:txBody>
        </p:sp>
        <p:sp>
          <p:nvSpPr>
            <p:cNvPr id="206" name="Google Shape;206;p9"/>
            <p:cNvSpPr/>
            <p:nvPr/>
          </p:nvSpPr>
          <p:spPr>
            <a:xfrm>
              <a:off x="2915874" y="217954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Gamified</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LMS</a:t>
              </a:r>
              <a:endParaRPr sz="550" b="0" i="0" u="none" strike="noStrike" cap="none">
                <a:solidFill>
                  <a:srgbClr val="0070C0"/>
                </a:solidFill>
                <a:latin typeface="Arial"/>
                <a:ea typeface="Arial"/>
                <a:cs typeface="Arial"/>
                <a:sym typeface="Arial"/>
              </a:endParaRPr>
            </a:p>
          </p:txBody>
        </p:sp>
        <p:sp>
          <p:nvSpPr>
            <p:cNvPr id="207" name="Google Shape;207;p9"/>
            <p:cNvSpPr/>
            <p:nvPr/>
          </p:nvSpPr>
          <p:spPr>
            <a:xfrm>
              <a:off x="5517433" y="1648079"/>
              <a:ext cx="294644" cy="470001"/>
            </a:xfrm>
            <a:prstGeom prst="upDownArrow">
              <a:avLst>
                <a:gd name="adj1" fmla="val 50000"/>
                <a:gd name="adj2" fmla="val 50000"/>
              </a:avLst>
            </a:prstGeom>
            <a:solidFill>
              <a:schemeClr val="accent1"/>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550" b="0" i="0" u="none" strike="noStrike" cap="none">
                <a:solidFill>
                  <a:schemeClr val="lt1"/>
                </a:solidFill>
                <a:latin typeface="Arial"/>
                <a:ea typeface="Arial"/>
                <a:cs typeface="Arial"/>
                <a:sym typeface="Arial"/>
              </a:endParaRPr>
            </a:p>
          </p:txBody>
        </p:sp>
        <p:sp>
          <p:nvSpPr>
            <p:cNvPr id="208" name="Google Shape;208;p9"/>
            <p:cNvSpPr/>
            <p:nvPr/>
          </p:nvSpPr>
          <p:spPr>
            <a:xfrm>
              <a:off x="6893010" y="3474935"/>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Scenario-based</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LMS</a:t>
              </a:r>
              <a:endParaRPr sz="550" b="0" i="0" u="none" strike="noStrike" cap="none">
                <a:solidFill>
                  <a:srgbClr val="0070C0"/>
                </a:solidFill>
                <a:latin typeface="Arial"/>
                <a:ea typeface="Arial"/>
                <a:cs typeface="Arial"/>
                <a:sym typeface="Arial"/>
              </a:endParaRPr>
            </a:p>
          </p:txBody>
        </p:sp>
        <p:sp>
          <p:nvSpPr>
            <p:cNvPr id="209" name="Google Shape;209;p9"/>
            <p:cNvSpPr/>
            <p:nvPr/>
          </p:nvSpPr>
          <p:spPr>
            <a:xfrm>
              <a:off x="2915874" y="349046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Locally hosted</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Max Privacy LMS</a:t>
              </a:r>
              <a:endParaRPr sz="550" b="0" i="0" u="none" strike="noStrike" cap="none">
                <a:solidFill>
                  <a:srgbClr val="0070C0"/>
                </a:solidFill>
                <a:latin typeface="Arial"/>
                <a:ea typeface="Arial"/>
                <a:cs typeface="Arial"/>
                <a:sym typeface="Arial"/>
              </a:endParaRPr>
            </a:p>
          </p:txBody>
        </p:sp>
        <p:sp>
          <p:nvSpPr>
            <p:cNvPr id="210" name="Google Shape;210;p9"/>
            <p:cNvSpPr/>
            <p:nvPr/>
          </p:nvSpPr>
          <p:spPr>
            <a:xfrm>
              <a:off x="2915874" y="480138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Coursera</a:t>
              </a:r>
              <a:endParaRPr/>
            </a:p>
          </p:txBody>
        </p:sp>
        <p:sp>
          <p:nvSpPr>
            <p:cNvPr id="211" name="Google Shape;211;p9"/>
            <p:cNvSpPr/>
            <p:nvPr/>
          </p:nvSpPr>
          <p:spPr>
            <a:xfrm>
              <a:off x="6893010" y="4831789"/>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An LMS</a:t>
              </a:r>
              <a:endParaRPr/>
            </a:p>
            <a:p>
              <a:pPr marL="0" marR="0" lvl="0" indent="0" algn="l" rtl="0">
                <a:lnSpc>
                  <a:spcPct val="100000"/>
                </a:lnSpc>
                <a:spcBef>
                  <a:spcPts val="0"/>
                </a:spcBef>
                <a:spcAft>
                  <a:spcPts val="0"/>
                </a:spcAft>
                <a:buNone/>
              </a:pPr>
              <a:r>
                <a:rPr lang="en-US" sz="550" b="0" i="0" u="none" strike="noStrike" cap="none">
                  <a:solidFill>
                    <a:schemeClr val="dk1"/>
                  </a:solidFill>
                  <a:latin typeface="Arial"/>
                  <a:ea typeface="Arial"/>
                  <a:cs typeface="Arial"/>
                  <a:sym typeface="Arial"/>
                </a:rPr>
                <a:t>Pilot</a:t>
              </a:r>
              <a:endParaRPr/>
            </a:p>
          </p:txBody>
        </p:sp>
        <p:sp>
          <p:nvSpPr>
            <p:cNvPr id="212" name="Google Shape;212;p9"/>
            <p:cNvSpPr/>
            <p:nvPr/>
          </p:nvSpPr>
          <p:spPr>
            <a:xfrm>
              <a:off x="4507510" y="2179540"/>
              <a:ext cx="398944" cy="3650523"/>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I</a:t>
              </a:r>
              <a:br>
                <a:rPr lang="en-US" sz="550" b="0" i="0" u="none" strike="noStrike" cap="none">
                  <a:solidFill>
                    <a:srgbClr val="0070C0"/>
                  </a:solidFill>
                  <a:latin typeface="Arial"/>
                  <a:ea typeface="Arial"/>
                  <a:cs typeface="Arial"/>
                  <a:sym typeface="Arial"/>
                </a:rPr>
              </a:br>
              <a:endParaRPr sz="550" b="0"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D</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V</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N</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A</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G</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E</a:t>
              </a:r>
              <a:endParaRPr/>
            </a:p>
          </p:txBody>
        </p:sp>
        <p:sp>
          <p:nvSpPr>
            <p:cNvPr id="213" name="Google Shape;213;p9"/>
            <p:cNvSpPr/>
            <p:nvPr/>
          </p:nvSpPr>
          <p:spPr>
            <a:xfrm>
              <a:off x="6503264" y="2164015"/>
              <a:ext cx="398944" cy="3650523"/>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L</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I</a:t>
              </a:r>
              <a:br>
                <a:rPr lang="en-US" sz="550" b="0" i="0" u="none" strike="noStrike" cap="none">
                  <a:solidFill>
                    <a:srgbClr val="0070C0"/>
                  </a:solidFill>
                  <a:latin typeface="Arial"/>
                  <a:ea typeface="Arial"/>
                  <a:cs typeface="Arial"/>
                  <a:sym typeface="Arial"/>
                </a:rPr>
              </a:br>
              <a:endParaRPr sz="550" b="0"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D</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V</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550" b="0" i="0" u="none" strike="noStrike" cap="none">
                  <a:solidFill>
                    <a:srgbClr val="0070C0"/>
                  </a:solidFill>
                  <a:latin typeface="Arial"/>
                  <a:ea typeface="Arial"/>
                  <a:cs typeface="Arial"/>
                  <a:sym typeface="Arial"/>
                </a:rPr>
                <a:t>N</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T</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A</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G</a:t>
              </a:r>
              <a:br>
                <a:rPr lang="en-US" sz="550" b="0" i="0" u="none" strike="noStrike" cap="none">
                  <a:solidFill>
                    <a:srgbClr val="0070C0"/>
                  </a:solidFill>
                  <a:latin typeface="Arial"/>
                  <a:ea typeface="Arial"/>
                  <a:cs typeface="Arial"/>
                  <a:sym typeface="Arial"/>
                </a:rPr>
              </a:br>
              <a:r>
                <a:rPr lang="en-US" sz="550" b="0" i="0" u="none" strike="noStrike" cap="none">
                  <a:solidFill>
                    <a:srgbClr val="0070C0"/>
                  </a:solidFill>
                  <a:latin typeface="Arial"/>
                  <a:ea typeface="Arial"/>
                  <a:cs typeface="Arial"/>
                  <a:sym typeface="Arial"/>
                </a:rPr>
                <a:t>E</a:t>
              </a:r>
              <a:endParaRPr/>
            </a:p>
          </p:txBody>
        </p:sp>
      </p:grpSp>
      <p:pic>
        <p:nvPicPr>
          <p:cNvPr id="214" name="Google Shape;214;p9" descr="Diagram&#10;&#10;Description automatically generated"/>
          <p:cNvPicPr preferRelativeResize="0"/>
          <p:nvPr/>
        </p:nvPicPr>
        <p:blipFill rotWithShape="1">
          <a:blip r:embed="rId3">
            <a:alphaModFix/>
          </a:blip>
          <a:srcRect b="1853"/>
          <a:stretch/>
        </p:blipFill>
        <p:spPr>
          <a:xfrm>
            <a:off x="6218535" y="230234"/>
            <a:ext cx="2623670" cy="1117470"/>
          </a:xfrm>
          <a:prstGeom prst="rect">
            <a:avLst/>
          </a:prstGeom>
          <a:noFill/>
          <a:ln>
            <a:noFill/>
          </a:ln>
        </p:spPr>
      </p:pic>
      <p:sp>
        <p:nvSpPr>
          <p:cNvPr id="28" name="Google Shape;184;p8">
            <a:extLst>
              <a:ext uri="{FF2B5EF4-FFF2-40B4-BE49-F238E27FC236}">
                <a16:creationId xmlns:a16="http://schemas.microsoft.com/office/drawing/2014/main" id="{45E3A71F-264F-4A42-AC8D-859AB90B97D7}"/>
              </a:ext>
            </a:extLst>
          </p:cNvPr>
          <p:cNvSpPr/>
          <p:nvPr/>
        </p:nvSpPr>
        <p:spPr>
          <a:xfrm>
            <a:off x="4028377" y="4127426"/>
            <a:ext cx="372958" cy="307777"/>
          </a:xfrm>
          <a:prstGeom prst="triangle">
            <a:avLst>
              <a:gd name="adj" fmla="val 50000"/>
            </a:avLst>
          </a:prstGeom>
          <a:solidFill>
            <a:srgbClr val="E36C09"/>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10"/>
          <p:cNvSpPr txBox="1">
            <a:spLocks noGrp="1"/>
          </p:cNvSpPr>
          <p:nvPr>
            <p:ph type="body" idx="1"/>
          </p:nvPr>
        </p:nvSpPr>
        <p:spPr>
          <a:xfrm>
            <a:off x="497305" y="1203158"/>
            <a:ext cx="4327788" cy="3159666"/>
          </a:xfrm>
          <a:prstGeom prst="rect">
            <a:avLst/>
          </a:prstGeom>
          <a:noFill/>
          <a:ln>
            <a:noFill/>
          </a:ln>
        </p:spPr>
        <p:txBody>
          <a:bodyPr spcFirstLastPara="1" wrap="square" lIns="91425" tIns="45700" rIns="91425" bIns="45700" anchor="t" anchorCtr="0">
            <a:noAutofit/>
          </a:bodyPr>
          <a:lstStyle/>
          <a:p>
            <a:pPr marL="342900" lvl="0" indent="-139700" algn="l" rtl="0">
              <a:lnSpc>
                <a:spcPct val="100000"/>
              </a:lnSpc>
              <a:spcBef>
                <a:spcPts val="0"/>
              </a:spcBef>
              <a:spcAft>
                <a:spcPts val="0"/>
              </a:spcAft>
              <a:buClr>
                <a:srgbClr val="789C4A"/>
              </a:buClr>
              <a:buSzPts val="3200"/>
              <a:buFont typeface="Arial"/>
              <a:buNone/>
            </a:pPr>
            <a:r>
              <a:rPr lang="en-US"/>
              <a:t>Launch</a:t>
            </a:r>
            <a:endParaRPr/>
          </a:p>
          <a:p>
            <a:pPr marL="342900" lvl="0" indent="-139700" algn="l" rtl="0">
              <a:lnSpc>
                <a:spcPct val="100000"/>
              </a:lnSpc>
              <a:spcBef>
                <a:spcPts val="0"/>
              </a:spcBef>
              <a:spcAft>
                <a:spcPts val="0"/>
              </a:spcAft>
              <a:buClr>
                <a:srgbClr val="789C4A"/>
              </a:buClr>
              <a:buSzPts val="3200"/>
              <a:buFont typeface="Arial"/>
              <a:buNone/>
            </a:pPr>
            <a:r>
              <a:rPr lang="en-US"/>
              <a:t>Deep Linking</a:t>
            </a:r>
            <a:endParaRPr/>
          </a:p>
          <a:p>
            <a:pPr marL="342900" lvl="0" indent="-139700" algn="l" rtl="0">
              <a:lnSpc>
                <a:spcPct val="100000"/>
              </a:lnSpc>
              <a:spcBef>
                <a:spcPts val="0"/>
              </a:spcBef>
              <a:spcAft>
                <a:spcPts val="0"/>
              </a:spcAft>
              <a:buClr>
                <a:srgbClr val="789C4A"/>
              </a:buClr>
              <a:buSzPts val="3200"/>
              <a:buFont typeface="Arial"/>
              <a:buNone/>
            </a:pPr>
            <a:r>
              <a:rPr lang="en-US"/>
              <a:t>Names and Roles</a:t>
            </a:r>
            <a:endParaRPr/>
          </a:p>
          <a:p>
            <a:pPr marL="342900" lvl="0" indent="-139700" algn="l" rtl="0">
              <a:lnSpc>
                <a:spcPct val="100000"/>
              </a:lnSpc>
              <a:spcBef>
                <a:spcPts val="0"/>
              </a:spcBef>
              <a:spcAft>
                <a:spcPts val="0"/>
              </a:spcAft>
              <a:buClr>
                <a:srgbClr val="789C4A"/>
              </a:buClr>
              <a:buSzPts val="3200"/>
              <a:buFont typeface="Arial"/>
              <a:buNone/>
            </a:pPr>
            <a:r>
              <a:rPr lang="en-US"/>
              <a:t>Assignments and Grades</a:t>
            </a:r>
            <a:endParaRPr/>
          </a:p>
        </p:txBody>
      </p:sp>
      <p:sp>
        <p:nvSpPr>
          <p:cNvPr id="220" name="Google Shape;220;p10"/>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a:t>LTI Advantage</a:t>
            </a:r>
            <a:endParaRPr/>
          </a:p>
        </p:txBody>
      </p:sp>
      <p:grpSp>
        <p:nvGrpSpPr>
          <p:cNvPr id="224" name="Google Shape;224;p10"/>
          <p:cNvGrpSpPr/>
          <p:nvPr/>
        </p:nvGrpSpPr>
        <p:grpSpPr>
          <a:xfrm>
            <a:off x="5017276" y="522198"/>
            <a:ext cx="2360845" cy="3968160"/>
            <a:chOff x="1903956" y="359353"/>
            <a:chExt cx="3555672" cy="5976452"/>
          </a:xfrm>
        </p:grpSpPr>
        <p:sp>
          <p:nvSpPr>
            <p:cNvPr id="225" name="Google Shape;225;p10"/>
            <p:cNvSpPr/>
            <p:nvPr/>
          </p:nvSpPr>
          <p:spPr>
            <a:xfrm>
              <a:off x="3881264" y="359355"/>
              <a:ext cx="1578364" cy="5976450"/>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Exercise</a:t>
              </a:r>
              <a:endParaRPr sz="9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Forum</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    Q/A</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Assignments</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Essay</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Quizzes</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   Formative</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Summative</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Content</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   Reading</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Exercise</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Videos</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Must Watch</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   Optional</a:t>
              </a:r>
              <a:endParaRPr/>
            </a:p>
            <a:p>
              <a:pPr marL="0" marR="0" lvl="0" indent="0" algn="l" rtl="0">
                <a:lnSpc>
                  <a:spcPct val="100000"/>
                </a:lnSpc>
                <a:spcBef>
                  <a:spcPts val="0"/>
                </a:spcBef>
                <a:spcAft>
                  <a:spcPts val="0"/>
                </a:spcAft>
                <a:buNone/>
              </a:pPr>
              <a:endParaRPr sz="900" b="0" i="0" u="none" strike="noStrike" cap="none">
                <a:solidFill>
                  <a:schemeClr val="lt1"/>
                </a:solidFill>
                <a:latin typeface="Arial"/>
                <a:ea typeface="Arial"/>
                <a:cs typeface="Arial"/>
                <a:sym typeface="Arial"/>
              </a:endParaRPr>
            </a:p>
          </p:txBody>
        </p:sp>
        <p:sp>
          <p:nvSpPr>
            <p:cNvPr id="226" name="Google Shape;226;p10"/>
            <p:cNvSpPr/>
            <p:nvPr/>
          </p:nvSpPr>
          <p:spPr>
            <a:xfrm>
              <a:off x="1903956" y="359353"/>
              <a:ext cx="1578364" cy="2873293"/>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9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Roster</a:t>
              </a:r>
              <a:endParaRPr/>
            </a:p>
            <a:p>
              <a:pPr marL="0" marR="0" lvl="0" indent="0" algn="l" rtl="0">
                <a:lnSpc>
                  <a:spcPct val="100000"/>
                </a:lnSpc>
                <a:spcBef>
                  <a:spcPts val="0"/>
                </a:spcBef>
                <a:spcAft>
                  <a:spcPts val="0"/>
                </a:spcAft>
                <a:buNone/>
              </a:pPr>
              <a:r>
                <a:rPr lang="en-US" sz="900" b="0" i="0" u="none" strike="noStrike" cap="none">
                  <a:solidFill>
                    <a:schemeClr val="dk1"/>
                  </a:solidFill>
                  <a:latin typeface="Arial"/>
                  <a:ea typeface="Arial"/>
                  <a:cs typeface="Arial"/>
                  <a:sym typeface="Arial"/>
                </a:rPr>
                <a:t>Gradebook</a:t>
              </a:r>
              <a:endParaRPr/>
            </a:p>
            <a:p>
              <a:pPr marL="0" marR="0" lvl="0" indent="0" algn="l" rtl="0">
                <a:lnSpc>
                  <a:spcPct val="100000"/>
                </a:lnSpc>
                <a:spcBef>
                  <a:spcPts val="0"/>
                </a:spcBef>
                <a:spcAft>
                  <a:spcPts val="0"/>
                </a:spcAft>
                <a:buNone/>
              </a:pPr>
              <a:r>
                <a:rPr lang="en-US" sz="900" b="0" i="0" u="none" strike="noStrike" cap="none">
                  <a:solidFill>
                    <a:schemeClr val="lt1"/>
                  </a:solidFill>
                  <a:latin typeface="Arial"/>
                  <a:ea typeface="Arial"/>
                  <a:cs typeface="Arial"/>
                  <a:sym typeface="Arial"/>
                </a:rPr>
                <a:t>  </a:t>
              </a:r>
              <a:r>
                <a:rPr lang="en-US" sz="900" b="0" i="0" u="none" strike="noStrike" cap="none">
                  <a:solidFill>
                    <a:srgbClr val="FF0000"/>
                  </a:solidFill>
                  <a:latin typeface="Arial"/>
                  <a:ea typeface="Arial"/>
                  <a:cs typeface="Arial"/>
                  <a:sym typeface="Arial"/>
                </a:rPr>
                <a:t>Reflection</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Essay</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Drop Box</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Summative</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Must Watch</a:t>
              </a:r>
              <a:endParaRPr/>
            </a:p>
            <a:p>
              <a:pPr marL="0" marR="0" lvl="0" indent="0" algn="l" rtl="0">
                <a:lnSpc>
                  <a:spcPct val="100000"/>
                </a:lnSpc>
                <a:spcBef>
                  <a:spcPts val="0"/>
                </a:spcBef>
                <a:spcAft>
                  <a:spcPts val="0"/>
                </a:spcAft>
                <a:buNone/>
              </a:pPr>
              <a:r>
                <a:rPr lang="en-US" sz="900" b="0" i="0" u="none" strike="noStrike" cap="none">
                  <a:solidFill>
                    <a:srgbClr val="FF0000"/>
                  </a:solidFill>
                  <a:latin typeface="Arial"/>
                  <a:ea typeface="Arial"/>
                  <a:cs typeface="Arial"/>
                  <a:sym typeface="Arial"/>
                </a:rPr>
                <a:t>  Exercise</a:t>
              </a:r>
              <a:endParaRPr/>
            </a:p>
            <a:p>
              <a:pPr marL="0" marR="0" lvl="0" indent="0" algn="l"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Launch</a:t>
              </a:r>
              <a:endParaRPr/>
            </a:p>
          </p:txBody>
        </p:sp>
        <p:sp>
          <p:nvSpPr>
            <p:cNvPr id="227" name="Google Shape;227;p10"/>
            <p:cNvSpPr/>
            <p:nvPr/>
          </p:nvSpPr>
          <p:spPr>
            <a:xfrm>
              <a:off x="3482320" y="359353"/>
              <a:ext cx="398943" cy="2873292"/>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L</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T</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I</a:t>
              </a:r>
              <a:endParaRPr/>
            </a:p>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 A</a:t>
              </a:r>
              <a:endParaRPr/>
            </a:p>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D</a:t>
              </a:r>
              <a:endParaRPr/>
            </a:p>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V</a:t>
              </a:r>
              <a:endParaRPr/>
            </a:p>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A</a:t>
              </a:r>
              <a:endParaRPr/>
            </a:p>
            <a:p>
              <a:pPr marL="0" marR="0" lvl="0" indent="0" algn="ctr" rtl="0">
                <a:lnSpc>
                  <a:spcPct val="100000"/>
                </a:lnSpc>
                <a:spcBef>
                  <a:spcPts val="0"/>
                </a:spcBef>
                <a:spcAft>
                  <a:spcPts val="0"/>
                </a:spcAft>
                <a:buNone/>
              </a:pPr>
              <a:r>
                <a:rPr lang="en-US" sz="900" b="0" i="0" u="none" strike="noStrike" cap="none">
                  <a:solidFill>
                    <a:srgbClr val="0070C0"/>
                  </a:solidFill>
                  <a:latin typeface="Arial"/>
                  <a:ea typeface="Arial"/>
                  <a:cs typeface="Arial"/>
                  <a:sym typeface="Arial"/>
                </a:rPr>
                <a:t>N</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T</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A</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G</a:t>
              </a:r>
              <a:br>
                <a:rPr lang="en-US" sz="900" b="0" i="0" u="none" strike="noStrike" cap="none">
                  <a:solidFill>
                    <a:srgbClr val="0070C0"/>
                  </a:solidFill>
                  <a:latin typeface="Arial"/>
                  <a:ea typeface="Arial"/>
                  <a:cs typeface="Arial"/>
                  <a:sym typeface="Arial"/>
                </a:rPr>
              </a:br>
              <a:r>
                <a:rPr lang="en-US" sz="900" b="0" i="0" u="none" strike="noStrike" cap="none">
                  <a:solidFill>
                    <a:srgbClr val="0070C0"/>
                  </a:solidFill>
                  <a:latin typeface="Arial"/>
                  <a:ea typeface="Arial"/>
                  <a:cs typeface="Arial"/>
                  <a:sym typeface="Arial"/>
                </a:rPr>
                <a:t>E</a:t>
              </a:r>
              <a:endParaRPr/>
            </a:p>
          </p:txBody>
        </p:sp>
      </p:grpSp>
      <p:sp>
        <p:nvSpPr>
          <p:cNvPr id="228" name="Google Shape;228;p10"/>
          <p:cNvSpPr txBox="1"/>
          <p:nvPr/>
        </p:nvSpPr>
        <p:spPr>
          <a:xfrm>
            <a:off x="4825093" y="2821993"/>
            <a:ext cx="1122267"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Pedagogy</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and User Experience</a:t>
            </a:r>
            <a:endParaRPr/>
          </a:p>
        </p:txBody>
      </p:sp>
      <p:sp>
        <p:nvSpPr>
          <p:cNvPr id="229" name="Google Shape;229;p10"/>
          <p:cNvSpPr/>
          <p:nvPr/>
        </p:nvSpPr>
        <p:spPr>
          <a:xfrm>
            <a:off x="5939196" y="2988129"/>
            <a:ext cx="382781" cy="351064"/>
          </a:xfrm>
          <a:prstGeom prst="rightArrow">
            <a:avLst>
              <a:gd name="adj1" fmla="val 50000"/>
              <a:gd name="adj2" fmla="val 50000"/>
            </a:avLst>
          </a:prstGeom>
          <a:solidFill>
            <a:schemeClr val="accent1"/>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0" name="Google Shape;230;p10"/>
          <p:cNvSpPr txBox="1"/>
          <p:nvPr/>
        </p:nvSpPr>
        <p:spPr>
          <a:xfrm>
            <a:off x="3408162" y="999028"/>
            <a:ext cx="1122267" cy="95410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Portal</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SSO</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SIS</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Record</a:t>
            </a:r>
            <a:endParaRPr/>
          </a:p>
        </p:txBody>
      </p:sp>
      <p:sp>
        <p:nvSpPr>
          <p:cNvPr id="231" name="Google Shape;231;p10"/>
          <p:cNvSpPr/>
          <p:nvPr/>
        </p:nvSpPr>
        <p:spPr>
          <a:xfrm>
            <a:off x="4510446" y="1242086"/>
            <a:ext cx="382781" cy="351064"/>
          </a:xfrm>
          <a:prstGeom prst="rightArrow">
            <a:avLst>
              <a:gd name="adj1" fmla="val 50000"/>
              <a:gd name="adj2" fmla="val 50000"/>
            </a:avLst>
          </a:prstGeom>
          <a:solidFill>
            <a:schemeClr val="accent1"/>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3A32-AB8E-704F-962A-12AD74C815F2}"/>
              </a:ext>
            </a:extLst>
          </p:cNvPr>
          <p:cNvSpPr>
            <a:spLocks noGrp="1"/>
          </p:cNvSpPr>
          <p:nvPr>
            <p:ph type="body" idx="1"/>
          </p:nvPr>
        </p:nvSpPr>
        <p:spPr/>
        <p:txBody>
          <a:bodyPr>
            <a:normAutofit fontScale="92500" lnSpcReduction="10000"/>
          </a:bodyPr>
          <a:lstStyle/>
          <a:p>
            <a:r>
              <a:rPr lang="en-US" dirty="0"/>
              <a:t>Gamified LMS</a:t>
            </a:r>
          </a:p>
          <a:p>
            <a:r>
              <a:rPr lang="en-US" dirty="0"/>
              <a:t>Max Privacy LMS</a:t>
            </a:r>
          </a:p>
          <a:p>
            <a:r>
              <a:rPr lang="en-US" dirty="0"/>
              <a:t>Coursera / edX</a:t>
            </a:r>
          </a:p>
          <a:p>
            <a:r>
              <a:rPr lang="en-US" dirty="0"/>
              <a:t>VR LMS</a:t>
            </a:r>
          </a:p>
          <a:p>
            <a:r>
              <a:rPr lang="en-US" dirty="0"/>
              <a:t>Scenario-based</a:t>
            </a:r>
          </a:p>
          <a:p>
            <a:r>
              <a:rPr lang="en-US" dirty="0"/>
              <a:t>Your "next" LMS</a:t>
            </a:r>
          </a:p>
        </p:txBody>
      </p:sp>
      <p:sp>
        <p:nvSpPr>
          <p:cNvPr id="192" name="Google Shape;192;p1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dirty="0"/>
              <a:t>A Pluggable 2025</a:t>
            </a:r>
            <a:endParaRPr dirty="0"/>
          </a:p>
        </p:txBody>
      </p:sp>
      <p:grpSp>
        <p:nvGrpSpPr>
          <p:cNvPr id="195" name="Google Shape;195;p11"/>
          <p:cNvGrpSpPr/>
          <p:nvPr/>
        </p:nvGrpSpPr>
        <p:grpSpPr>
          <a:xfrm>
            <a:off x="4038944" y="162496"/>
            <a:ext cx="4607751" cy="4351631"/>
            <a:chOff x="2915874" y="613775"/>
            <a:chExt cx="5555500" cy="5246698"/>
          </a:xfrm>
        </p:grpSpPr>
        <p:sp>
          <p:nvSpPr>
            <p:cNvPr id="196" name="Google Shape;196;p11"/>
            <p:cNvSpPr/>
            <p:nvPr/>
          </p:nvSpPr>
          <p:spPr>
            <a:xfrm>
              <a:off x="4918469" y="2118080"/>
              <a:ext cx="1578364" cy="2621840"/>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00" b="0" i="0" u="none" strike="noStrike" cap="none" dirty="0">
                  <a:solidFill>
                    <a:srgbClr val="0070C0"/>
                  </a:solidFill>
                  <a:latin typeface="Arial"/>
                  <a:ea typeface="Arial"/>
                  <a:cs typeface="Arial"/>
                  <a:sym typeface="Arial"/>
                </a:rPr>
                <a:t>Launch</a:t>
              </a: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000" b="0" i="0" u="none" strike="noStrike" cap="none" dirty="0">
                  <a:solidFill>
                    <a:schemeClr val="dk1"/>
                  </a:solidFill>
                  <a:latin typeface="Arial"/>
                  <a:ea typeface="Arial"/>
                  <a:cs typeface="Arial"/>
                  <a:sym typeface="Arial"/>
                </a:rPr>
                <a:t>Roster</a:t>
              </a:r>
              <a:endParaRPr sz="1000" dirty="0"/>
            </a:p>
            <a:p>
              <a:pPr marL="0" marR="0" lvl="0" indent="0" algn="l" rtl="0">
                <a:lnSpc>
                  <a:spcPct val="100000"/>
                </a:lnSpc>
                <a:spcBef>
                  <a:spcPts val="0"/>
                </a:spcBef>
                <a:spcAft>
                  <a:spcPts val="0"/>
                </a:spcAft>
                <a:buNone/>
              </a:pPr>
              <a:r>
                <a:rPr lang="en-US" sz="1000" b="0" i="0" u="none" strike="noStrike" cap="none" dirty="0">
                  <a:solidFill>
                    <a:schemeClr val="dk1"/>
                  </a:solidFill>
                  <a:latin typeface="Arial"/>
                  <a:ea typeface="Arial"/>
                  <a:cs typeface="Arial"/>
                  <a:sym typeface="Arial"/>
                </a:rPr>
                <a:t>Gradebook</a:t>
              </a:r>
              <a:endParaRPr sz="1000" dirty="0"/>
            </a:p>
            <a:p>
              <a:pPr marL="0" marR="0" lvl="0" indent="0" algn="l" rtl="0">
                <a:lnSpc>
                  <a:spcPct val="100000"/>
                </a:lnSpc>
                <a:spcBef>
                  <a:spcPts val="0"/>
                </a:spcBef>
                <a:spcAft>
                  <a:spcPts val="0"/>
                </a:spcAft>
                <a:buNone/>
              </a:pPr>
              <a:r>
                <a:rPr lang="en-US" sz="1000" b="0" i="0" u="none" strike="noStrike" cap="none" dirty="0">
                  <a:solidFill>
                    <a:schemeClr val="lt1"/>
                  </a:solidFill>
                  <a:latin typeface="Arial"/>
                  <a:ea typeface="Arial"/>
                  <a:cs typeface="Arial"/>
                  <a:sym typeface="Arial"/>
                </a:rPr>
                <a:t>  </a:t>
              </a:r>
              <a:r>
                <a:rPr lang="en-US" sz="1000" b="0" i="0" u="none" strike="noStrike" cap="none" dirty="0">
                  <a:solidFill>
                    <a:srgbClr val="FF0000"/>
                  </a:solidFill>
                  <a:latin typeface="Arial"/>
                  <a:ea typeface="Arial"/>
                  <a:cs typeface="Arial"/>
                  <a:sym typeface="Arial"/>
                </a:rPr>
                <a:t>Reflection</a:t>
              </a:r>
              <a:endParaRPr sz="1000" dirty="0"/>
            </a:p>
            <a:p>
              <a:pPr marL="0" marR="0" lvl="0" indent="0" algn="l" rtl="0">
                <a:lnSpc>
                  <a:spcPct val="100000"/>
                </a:lnSpc>
                <a:spcBef>
                  <a:spcPts val="0"/>
                </a:spcBef>
                <a:spcAft>
                  <a:spcPts val="0"/>
                </a:spcAft>
                <a:buNone/>
              </a:pPr>
              <a:r>
                <a:rPr lang="en-US" sz="1000" b="0" i="0" u="none" strike="noStrike" cap="none" dirty="0">
                  <a:solidFill>
                    <a:srgbClr val="FF0000"/>
                  </a:solidFill>
                  <a:latin typeface="Arial"/>
                  <a:ea typeface="Arial"/>
                  <a:cs typeface="Arial"/>
                  <a:sym typeface="Arial"/>
                </a:rPr>
                <a:t>  Essay</a:t>
              </a:r>
              <a:endParaRPr sz="1000" dirty="0"/>
            </a:p>
            <a:p>
              <a:pPr marL="0" marR="0" lvl="0" indent="0" algn="l" rtl="0">
                <a:lnSpc>
                  <a:spcPct val="100000"/>
                </a:lnSpc>
                <a:spcBef>
                  <a:spcPts val="0"/>
                </a:spcBef>
                <a:spcAft>
                  <a:spcPts val="0"/>
                </a:spcAft>
                <a:buNone/>
              </a:pPr>
              <a:r>
                <a:rPr lang="en-US" sz="1000" b="0" i="0" u="none" strike="noStrike" cap="none" dirty="0">
                  <a:solidFill>
                    <a:srgbClr val="FF0000"/>
                  </a:solidFill>
                  <a:latin typeface="Arial"/>
                  <a:ea typeface="Arial"/>
                  <a:cs typeface="Arial"/>
                  <a:sym typeface="Arial"/>
                </a:rPr>
                <a:t>  Drop Box</a:t>
              </a:r>
              <a:endParaRPr sz="1000" dirty="0"/>
            </a:p>
            <a:p>
              <a:pPr marL="0" marR="0" lvl="0" indent="0" algn="l" rtl="0">
                <a:lnSpc>
                  <a:spcPct val="100000"/>
                </a:lnSpc>
                <a:spcBef>
                  <a:spcPts val="0"/>
                </a:spcBef>
                <a:spcAft>
                  <a:spcPts val="0"/>
                </a:spcAft>
                <a:buNone/>
              </a:pPr>
              <a:r>
                <a:rPr lang="en-US" sz="1000" b="0" i="0" u="none" strike="noStrike" cap="none" dirty="0">
                  <a:solidFill>
                    <a:srgbClr val="FF0000"/>
                  </a:solidFill>
                  <a:latin typeface="Arial"/>
                  <a:ea typeface="Arial"/>
                  <a:cs typeface="Arial"/>
                  <a:sym typeface="Arial"/>
                </a:rPr>
                <a:t>  Summative</a:t>
              </a:r>
              <a:endParaRPr sz="1000" dirty="0"/>
            </a:p>
            <a:p>
              <a:pPr marL="0" marR="0" lvl="0" indent="0" algn="l" rtl="0">
                <a:lnSpc>
                  <a:spcPct val="100000"/>
                </a:lnSpc>
                <a:spcBef>
                  <a:spcPts val="0"/>
                </a:spcBef>
                <a:spcAft>
                  <a:spcPts val="0"/>
                </a:spcAft>
                <a:buNone/>
              </a:pPr>
              <a:r>
                <a:rPr lang="en-US" sz="1000" b="0" i="0" u="none" strike="noStrike" cap="none" dirty="0">
                  <a:solidFill>
                    <a:srgbClr val="FF0000"/>
                  </a:solidFill>
                  <a:latin typeface="Arial"/>
                  <a:ea typeface="Arial"/>
                  <a:cs typeface="Arial"/>
                  <a:sym typeface="Arial"/>
                </a:rPr>
                <a:t>  Must Watch</a:t>
              </a:r>
              <a:endParaRPr sz="1000" dirty="0"/>
            </a:p>
            <a:p>
              <a:pPr marL="0" marR="0" lvl="0" indent="0" algn="l" rtl="0">
                <a:lnSpc>
                  <a:spcPct val="100000"/>
                </a:lnSpc>
                <a:spcBef>
                  <a:spcPts val="0"/>
                </a:spcBef>
                <a:spcAft>
                  <a:spcPts val="0"/>
                </a:spcAft>
                <a:buNone/>
              </a:pPr>
              <a:r>
                <a:rPr lang="en-US" sz="1000" b="0" i="0" u="none" strike="noStrike" cap="none" dirty="0">
                  <a:solidFill>
                    <a:srgbClr val="FF0000"/>
                  </a:solidFill>
                  <a:latin typeface="Arial"/>
                  <a:ea typeface="Arial"/>
                  <a:cs typeface="Arial"/>
                  <a:sym typeface="Arial"/>
                </a:rPr>
                <a:t>  Exercise</a:t>
              </a:r>
              <a:endParaRPr sz="1000" dirty="0"/>
            </a:p>
          </p:txBody>
        </p:sp>
        <p:sp>
          <p:nvSpPr>
            <p:cNvPr id="197" name="Google Shape;197;p11"/>
            <p:cNvSpPr/>
            <p:nvPr/>
          </p:nvSpPr>
          <p:spPr>
            <a:xfrm>
              <a:off x="5033573" y="613775"/>
              <a:ext cx="1294441" cy="1034304"/>
            </a:xfrm>
            <a:prstGeom prst="roundRect">
              <a:avLst>
                <a:gd name="adj" fmla="val 16667"/>
              </a:avLst>
            </a:prstGeom>
            <a:solidFill>
              <a:srgbClr val="D6E3BC"/>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SIS</a:t>
              </a:r>
              <a:endParaRPr sz="1000"/>
            </a:p>
          </p:txBody>
        </p:sp>
        <p:sp>
          <p:nvSpPr>
            <p:cNvPr id="198" name="Google Shape;198;p11"/>
            <p:cNvSpPr/>
            <p:nvPr/>
          </p:nvSpPr>
          <p:spPr>
            <a:xfrm>
              <a:off x="6893010" y="211808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Virtual</a:t>
              </a:r>
              <a:endParaRPr sz="1000"/>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Reality</a:t>
              </a:r>
              <a:endParaRPr sz="1000"/>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LMS</a:t>
              </a:r>
              <a:endParaRPr sz="1000" b="0" i="0" u="none" strike="noStrike" cap="none">
                <a:solidFill>
                  <a:srgbClr val="0070C0"/>
                </a:solidFill>
                <a:latin typeface="Arial"/>
                <a:ea typeface="Arial"/>
                <a:cs typeface="Arial"/>
                <a:sym typeface="Arial"/>
              </a:endParaRPr>
            </a:p>
          </p:txBody>
        </p:sp>
        <p:sp>
          <p:nvSpPr>
            <p:cNvPr id="199" name="Google Shape;199;p11"/>
            <p:cNvSpPr/>
            <p:nvPr/>
          </p:nvSpPr>
          <p:spPr>
            <a:xfrm>
              <a:off x="2915874" y="217954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Gamified</a:t>
              </a:r>
              <a:endParaRPr sz="1000"/>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LMS</a:t>
              </a:r>
              <a:endParaRPr sz="1000" b="0" i="0" u="none" strike="noStrike" cap="none">
                <a:solidFill>
                  <a:srgbClr val="0070C0"/>
                </a:solidFill>
                <a:latin typeface="Arial"/>
                <a:ea typeface="Arial"/>
                <a:cs typeface="Arial"/>
                <a:sym typeface="Arial"/>
              </a:endParaRPr>
            </a:p>
          </p:txBody>
        </p:sp>
        <p:sp>
          <p:nvSpPr>
            <p:cNvPr id="200" name="Google Shape;200;p11"/>
            <p:cNvSpPr/>
            <p:nvPr/>
          </p:nvSpPr>
          <p:spPr>
            <a:xfrm>
              <a:off x="5517433" y="1648079"/>
              <a:ext cx="294644" cy="470001"/>
            </a:xfrm>
            <a:prstGeom prst="upDownArrow">
              <a:avLst>
                <a:gd name="adj1" fmla="val 50000"/>
                <a:gd name="adj2" fmla="val 50000"/>
              </a:avLst>
            </a:prstGeom>
            <a:solidFill>
              <a:schemeClr val="accent1"/>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chemeClr val="lt1"/>
                </a:solidFill>
                <a:latin typeface="Arial"/>
                <a:ea typeface="Arial"/>
                <a:cs typeface="Arial"/>
                <a:sym typeface="Arial"/>
              </a:endParaRPr>
            </a:p>
          </p:txBody>
        </p:sp>
        <p:sp>
          <p:nvSpPr>
            <p:cNvPr id="201" name="Google Shape;201;p11"/>
            <p:cNvSpPr/>
            <p:nvPr/>
          </p:nvSpPr>
          <p:spPr>
            <a:xfrm>
              <a:off x="6893010" y="3474935"/>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Scenario-based</a:t>
              </a:r>
              <a:endParaRPr sz="1000"/>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LMS</a:t>
              </a:r>
              <a:endParaRPr sz="1000" b="0" i="0" u="none" strike="noStrike" cap="none">
                <a:solidFill>
                  <a:srgbClr val="0070C0"/>
                </a:solidFill>
                <a:latin typeface="Arial"/>
                <a:ea typeface="Arial"/>
                <a:cs typeface="Arial"/>
                <a:sym typeface="Arial"/>
              </a:endParaRPr>
            </a:p>
          </p:txBody>
        </p:sp>
        <p:sp>
          <p:nvSpPr>
            <p:cNvPr id="202" name="Google Shape;202;p11"/>
            <p:cNvSpPr/>
            <p:nvPr/>
          </p:nvSpPr>
          <p:spPr>
            <a:xfrm>
              <a:off x="2915874" y="349046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Locally hosted</a:t>
              </a:r>
              <a:endParaRPr sz="1000"/>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Max Privacy LMS</a:t>
              </a:r>
              <a:endParaRPr sz="1000" b="0" i="0" u="none" strike="noStrike" cap="none">
                <a:solidFill>
                  <a:srgbClr val="0070C0"/>
                </a:solidFill>
                <a:latin typeface="Arial"/>
                <a:ea typeface="Arial"/>
                <a:cs typeface="Arial"/>
                <a:sym typeface="Arial"/>
              </a:endParaRPr>
            </a:p>
          </p:txBody>
        </p:sp>
        <p:sp>
          <p:nvSpPr>
            <p:cNvPr id="203" name="Google Shape;203;p11"/>
            <p:cNvSpPr/>
            <p:nvPr/>
          </p:nvSpPr>
          <p:spPr>
            <a:xfrm>
              <a:off x="2915874" y="4801380"/>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Coursera</a:t>
              </a:r>
              <a:endParaRPr sz="1000"/>
            </a:p>
          </p:txBody>
        </p:sp>
        <p:sp>
          <p:nvSpPr>
            <p:cNvPr id="204" name="Google Shape;204;p11"/>
            <p:cNvSpPr/>
            <p:nvPr/>
          </p:nvSpPr>
          <p:spPr>
            <a:xfrm>
              <a:off x="6893010" y="4831789"/>
              <a:ext cx="1578364" cy="1028684"/>
            </a:xfrm>
            <a:prstGeom prst="roundRect">
              <a:avLst>
                <a:gd name="adj" fmla="val 16667"/>
              </a:avLst>
            </a:prstGeom>
            <a:solidFill>
              <a:srgbClr val="F7F6F2"/>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An LMS</a:t>
              </a:r>
              <a:endParaRPr sz="1000"/>
            </a:p>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Pilot</a:t>
              </a:r>
              <a:endParaRPr sz="1000"/>
            </a:p>
          </p:txBody>
        </p:sp>
        <p:sp>
          <p:nvSpPr>
            <p:cNvPr id="205" name="Google Shape;205;p11"/>
            <p:cNvSpPr/>
            <p:nvPr/>
          </p:nvSpPr>
          <p:spPr>
            <a:xfrm>
              <a:off x="4507510" y="2179540"/>
              <a:ext cx="398944" cy="3650523"/>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L</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T</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I</a:t>
              </a:r>
              <a:br>
                <a:rPr lang="en-US" sz="1000" b="0" i="0" u="none" strike="noStrike" cap="none">
                  <a:solidFill>
                    <a:srgbClr val="0070C0"/>
                  </a:solidFill>
                  <a:latin typeface="Arial"/>
                  <a:ea typeface="Arial"/>
                  <a:cs typeface="Arial"/>
                  <a:sym typeface="Arial"/>
                </a:rPr>
              </a:br>
              <a:endParaRPr sz="1000" b="0"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A</a:t>
              </a:r>
              <a:endParaRPr sz="1000"/>
            </a:p>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D</a:t>
              </a:r>
              <a:endParaRPr sz="1000"/>
            </a:p>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V</a:t>
              </a:r>
              <a:endParaRPr sz="1000"/>
            </a:p>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A</a:t>
              </a:r>
              <a:endParaRPr sz="1000"/>
            </a:p>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N</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T</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A</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G</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E</a:t>
              </a:r>
              <a:endParaRPr sz="1000"/>
            </a:p>
          </p:txBody>
        </p:sp>
        <p:sp>
          <p:nvSpPr>
            <p:cNvPr id="206" name="Google Shape;206;p11"/>
            <p:cNvSpPr/>
            <p:nvPr/>
          </p:nvSpPr>
          <p:spPr>
            <a:xfrm>
              <a:off x="6503264" y="2164015"/>
              <a:ext cx="398944" cy="3650523"/>
            </a:xfrm>
            <a:prstGeom prst="roundRect">
              <a:avLst>
                <a:gd name="adj" fmla="val 16667"/>
              </a:avLst>
            </a:prstGeom>
            <a:solidFill>
              <a:srgbClr val="ADCADF"/>
            </a:solidFill>
            <a:ln w="25400" cap="flat" cmpd="sng">
              <a:solidFill>
                <a:srgbClr val="2F5A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L</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T</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I</a:t>
              </a:r>
              <a:br>
                <a:rPr lang="en-US" sz="1000" b="0" i="0" u="none" strike="noStrike" cap="none">
                  <a:solidFill>
                    <a:srgbClr val="0070C0"/>
                  </a:solidFill>
                  <a:latin typeface="Arial"/>
                  <a:ea typeface="Arial"/>
                  <a:cs typeface="Arial"/>
                  <a:sym typeface="Arial"/>
                </a:rPr>
              </a:br>
              <a:endParaRPr sz="1000" b="0"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A</a:t>
              </a:r>
              <a:endParaRPr sz="1000"/>
            </a:p>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D</a:t>
              </a:r>
              <a:endParaRPr sz="1000"/>
            </a:p>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V</a:t>
              </a:r>
              <a:endParaRPr sz="1000"/>
            </a:p>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A</a:t>
              </a:r>
              <a:endParaRPr sz="1000"/>
            </a:p>
            <a:p>
              <a:pPr marL="0" marR="0" lvl="0" indent="0" algn="ctr" rtl="0">
                <a:lnSpc>
                  <a:spcPct val="100000"/>
                </a:lnSpc>
                <a:spcBef>
                  <a:spcPts val="0"/>
                </a:spcBef>
                <a:spcAft>
                  <a:spcPts val="0"/>
                </a:spcAft>
                <a:buNone/>
              </a:pPr>
              <a:r>
                <a:rPr lang="en-US" sz="1000" b="0" i="0" u="none" strike="noStrike" cap="none">
                  <a:solidFill>
                    <a:srgbClr val="0070C0"/>
                  </a:solidFill>
                  <a:latin typeface="Arial"/>
                  <a:ea typeface="Arial"/>
                  <a:cs typeface="Arial"/>
                  <a:sym typeface="Arial"/>
                </a:rPr>
                <a:t>N</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T</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A</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G</a:t>
              </a:r>
              <a:br>
                <a:rPr lang="en-US" sz="1000" b="0" i="0" u="none" strike="noStrike" cap="none">
                  <a:solidFill>
                    <a:srgbClr val="0070C0"/>
                  </a:solidFill>
                  <a:latin typeface="Arial"/>
                  <a:ea typeface="Arial"/>
                  <a:cs typeface="Arial"/>
                  <a:sym typeface="Arial"/>
                </a:rPr>
              </a:br>
              <a:r>
                <a:rPr lang="en-US" sz="1000" b="0" i="0" u="none" strike="noStrike" cap="none">
                  <a:solidFill>
                    <a:srgbClr val="0070C0"/>
                  </a:solidFill>
                  <a:latin typeface="Arial"/>
                  <a:ea typeface="Arial"/>
                  <a:cs typeface="Arial"/>
                  <a:sym typeface="Arial"/>
                </a:rPr>
                <a:t>E</a:t>
              </a:r>
              <a:endParaRPr sz="1000"/>
            </a:p>
          </p:txBody>
        </p:sp>
      </p:grpSp>
    </p:spTree>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CCD1EEF3-7025-E24D-9080-B24BFCF1233A}" vid="{CD2F4158-364F-9244-93C9-F7B78A20EC27}"/>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851</TotalTime>
  <Words>2263</Words>
  <Application>Microsoft Macintosh PowerPoint</Application>
  <PresentationFormat>On-screen Show (16:9)</PresentationFormat>
  <Paragraphs>451</Paragraphs>
  <Slides>33</Slides>
  <Notes>33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 Light</vt:lpstr>
      <vt:lpstr>Calibri</vt:lpstr>
      <vt:lpstr>Arial</vt:lpstr>
      <vt:lpstr>Theme1</vt:lpstr>
      <vt:lpstr>Back to the Future:  How LTI Advantage  Enables the Boutique LMS Charles R. Severance, SakaiLMS.org  Julianne Morgan, University of Dayton</vt:lpstr>
      <vt:lpstr>Show of Hands</vt:lpstr>
      <vt:lpstr>Innovation Conundrum</vt:lpstr>
      <vt:lpstr>Future of Learning Summit</vt:lpstr>
      <vt:lpstr>ASU Dreamscape Learn</vt:lpstr>
      <vt:lpstr>Dreamscape in Canvas</vt:lpstr>
      <vt:lpstr>Evolution of the LMS</vt:lpstr>
      <vt:lpstr>LTI Advantage</vt:lpstr>
      <vt:lpstr>A Pluggable 2025</vt:lpstr>
      <vt:lpstr>LMS Squid Diagram 2021</vt:lpstr>
      <vt:lpstr>SakaiLMS.org R/D Impact</vt:lpstr>
      <vt:lpstr>PowerPoint Presentation</vt:lpstr>
      <vt:lpstr>Advantage: SakaiLMS  Best LMS for Learning</vt:lpstr>
      <vt:lpstr>Meaningful Learning</vt:lpstr>
      <vt:lpstr>Meaningful Learning</vt:lpstr>
      <vt:lpstr>Meaningful Learning</vt:lpstr>
      <vt:lpstr>Meaningful Learning</vt:lpstr>
      <vt:lpstr>PowerPoint Presentation</vt:lpstr>
      <vt:lpstr>Faculty &amp; Students First</vt:lpstr>
      <vt:lpstr>Faculty &amp; Students First</vt:lpstr>
      <vt:lpstr>PowerPoint Presentation</vt:lpstr>
      <vt:lpstr>Participatory</vt:lpstr>
      <vt:lpstr>Participatory… and Delivering</vt:lpstr>
      <vt:lpstr>Participatory… and Delivering</vt:lpstr>
      <vt:lpstr>Participatory… and Delivering</vt:lpstr>
      <vt:lpstr>Most Innovative</vt:lpstr>
      <vt:lpstr>PowerPoint Presentation</vt:lpstr>
      <vt:lpstr>PowerPoint Presentation</vt:lpstr>
      <vt:lpstr>Sakai Plus Demo</vt:lpstr>
      <vt:lpstr>PowerPoint Presentation</vt:lpstr>
      <vt:lpstr>PowerPoint Presentation</vt:lpstr>
      <vt:lpstr>ASU Dreamscape Learn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74</cp:revision>
  <dcterms:modified xsi:type="dcterms:W3CDTF">2022-06-09T21:08:43Z</dcterms:modified>
</cp:coreProperties>
</file>